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430" r:id="rId6"/>
    <p:sldId id="428" r:id="rId7"/>
    <p:sldId id="429" r:id="rId8"/>
    <p:sldId id="442" r:id="rId9"/>
    <p:sldId id="444" r:id="rId10"/>
    <p:sldId id="257" r:id="rId11"/>
    <p:sldId id="440" r:id="rId12"/>
    <p:sldId id="434" r:id="rId13"/>
    <p:sldId id="443" r:id="rId14"/>
    <p:sldId id="441" r:id="rId15"/>
    <p:sldId id="43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556414-032D-A0E1-5BED-D23BAACA0160}" name="Ewald van den Wijngaard" initials="EW" userId="S::ewald.vandenwijngaard@gemeentemaashorst.nl::bee045a0-6b5d-4f74-8240-dbd8737c4c69" providerId="AD"/>
  <p188:author id="{FB7C6060-8FEA-4A73-22E2-5E6ECAA4E3F0}" name="Arno Timmerman | Ligarus B.V. Management &amp; Engineering" initials="AT" userId="S::a.timmerman@ligarus.nl::0ae0a320-552a-487a-9eeb-f4ef1a66b072" providerId="AD"/>
  <p188:author id="{A8AA097F-2744-61D9-1112-BC3AB04BC632}" name="Sander Bosma" initials="SB" userId="S::sander.bosma@gemeentemaashorst.nl::974dbfb7-8dfc-4df0-8783-13d5a3e0a040" providerId="AD"/>
  <p188:author id="{EA4BC38E-6573-9E04-4FF5-2B7C3714214A}" name="Harold Klomp" initials="HK" userId="S::Harold.Klomp@gemeentemaashorst.nl::64ec534a-17b5-4b7c-b26c-20565e390df8" providerId="AD"/>
  <p188:author id="{B6FE62C6-EDE5-BA32-A4A3-6A359F95F8DA}" name="ElseMarie Sonnemans" initials="ES" userId="S::elsemarie.sonnemans@gemeentemaashorst.nl::a60a41c1-f1c0-4d53-8aa3-643ee2abe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5A4"/>
    <a:srgbClr val="8C1978"/>
    <a:srgbClr val="D51252"/>
    <a:srgbClr val="700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71FD-9460-43B7-B9EC-3B7E9D5B1DC3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3C64-41F2-4DA2-8AF4-62E548559D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43C64-41F2-4DA2-8AF4-62E548559D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7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43C64-41F2-4DA2-8AF4-62E548559D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0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38C5289-032F-4607-A38B-2ADE54DCA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03F1E-40EC-46D9-AE43-48DF9E89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75701"/>
            <a:ext cx="5626800" cy="792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336586-CC3E-4D93-9C5B-2A156DE4B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7701"/>
            <a:ext cx="56268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Subtitel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BD57F1-8FB5-4148-A115-0FD71D42D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700" y="3988800"/>
            <a:ext cx="5626100" cy="288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Auteur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CA95E97-BFED-4FFC-8DDF-0459F642B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4276800"/>
            <a:ext cx="5626100" cy="2880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Datum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979C0E8-0820-45EA-98B9-E46FA08B9D18}"/>
              </a:ext>
            </a:extLst>
          </p:cNvPr>
          <p:cNvSpPr txBox="1"/>
          <p:nvPr userDrawn="1"/>
        </p:nvSpPr>
        <p:spPr>
          <a:xfrm>
            <a:off x="467999" y="6092797"/>
            <a:ext cx="539441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l-NL" sz="2400">
                <a:solidFill>
                  <a:schemeClr val="tx2"/>
                </a:solidFill>
                <a:latin typeface="Tenorite" panose="00000500000000000000" pitchFamily="2" charset="0"/>
              </a:rPr>
              <a:t>Gemeente Maashorst</a:t>
            </a:r>
          </a:p>
        </p:txBody>
      </p:sp>
    </p:spTree>
    <p:extLst>
      <p:ext uri="{BB962C8B-B14F-4D97-AF65-F5344CB8AC3E}">
        <p14:creationId xmlns:p14="http://schemas.microsoft.com/office/powerpoint/2010/main" val="112361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79200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E622E-8885-49DF-A251-D5BEFE0A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112572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79200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0E622E-8885-49DF-A251-D5BEFE0A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8" name="Tijdelijke aanduiding voor grafiek 6">
            <a:extLst>
              <a:ext uri="{FF2B5EF4-FFF2-40B4-BE49-F238E27FC236}">
                <a16:creationId xmlns:a16="http://schemas.microsoft.com/office/drawing/2014/main" id="{445D81DB-A8E5-443A-B34E-150B5B73D81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6800" y="1404000"/>
            <a:ext cx="11257200" cy="3636000"/>
          </a:xfrm>
        </p:spPr>
        <p:txBody>
          <a:bodyPr/>
          <a:lstStyle/>
          <a:p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435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A4CA307B-9B64-4152-AE18-0FA14B69F4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404000"/>
            <a:ext cx="12191998" cy="5453999"/>
          </a:xfrm>
          <a:custGeom>
            <a:avLst/>
            <a:gdLst>
              <a:gd name="connsiteX0" fmla="*/ 0 w 12191998"/>
              <a:gd name="connsiteY0" fmla="*/ 0 h 5453999"/>
              <a:gd name="connsiteX1" fmla="*/ 12191998 w 12191998"/>
              <a:gd name="connsiteY1" fmla="*/ 0 h 5453999"/>
              <a:gd name="connsiteX2" fmla="*/ 12191998 w 12191998"/>
              <a:gd name="connsiteY2" fmla="*/ 4055416 h 5453999"/>
              <a:gd name="connsiteX3" fmla="*/ 12183031 w 12191998"/>
              <a:gd name="connsiteY3" fmla="*/ 4055004 h 5453999"/>
              <a:gd name="connsiteX4" fmla="*/ 10292708 w 12191998"/>
              <a:gd name="connsiteY4" fmla="*/ 4340358 h 5453999"/>
              <a:gd name="connsiteX5" fmla="*/ 8389602 w 12191998"/>
              <a:gd name="connsiteY5" fmla="*/ 5450185 h 5453999"/>
              <a:gd name="connsiteX6" fmla="*/ 12191998 w 12191998"/>
              <a:gd name="connsiteY6" fmla="*/ 5450185 h 5453999"/>
              <a:gd name="connsiteX7" fmla="*/ 12191998 w 12191998"/>
              <a:gd name="connsiteY7" fmla="*/ 5453999 h 5453999"/>
              <a:gd name="connsiteX8" fmla="*/ 0 w 12191998"/>
              <a:gd name="connsiteY8" fmla="*/ 5453999 h 545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8" h="5453999">
                <a:moveTo>
                  <a:pt x="0" y="0"/>
                </a:moveTo>
                <a:lnTo>
                  <a:pt x="12191998" y="0"/>
                </a:lnTo>
                <a:lnTo>
                  <a:pt x="12191998" y="4055416"/>
                </a:lnTo>
                <a:lnTo>
                  <a:pt x="12183031" y="4055004"/>
                </a:lnTo>
                <a:cubicBezTo>
                  <a:pt x="12056981" y="4049702"/>
                  <a:pt x="11025681" y="4017374"/>
                  <a:pt x="10292708" y="4340358"/>
                </a:cubicBezTo>
                <a:cubicBezTo>
                  <a:pt x="9355775" y="4753524"/>
                  <a:pt x="8389602" y="5450185"/>
                  <a:pt x="8389602" y="5450185"/>
                </a:cubicBezTo>
                <a:lnTo>
                  <a:pt x="12191998" y="5450185"/>
                </a:lnTo>
                <a:lnTo>
                  <a:pt x="12191998" y="5453999"/>
                </a:lnTo>
                <a:lnTo>
                  <a:pt x="0" y="5453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1C09BB8-FF49-408B-B069-89FEA93CA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 en afbeeld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F4B25E5F-1733-45B1-B2B1-DD72C583CF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0987" y="1187999"/>
            <a:ext cx="6101013" cy="5666185"/>
          </a:xfrm>
          <a:custGeom>
            <a:avLst/>
            <a:gdLst>
              <a:gd name="connsiteX0" fmla="*/ 0 w 6101013"/>
              <a:gd name="connsiteY0" fmla="*/ 0 h 5666185"/>
              <a:gd name="connsiteX1" fmla="*/ 6101013 w 6101013"/>
              <a:gd name="connsiteY1" fmla="*/ 0 h 5666185"/>
              <a:gd name="connsiteX2" fmla="*/ 6101013 w 6101013"/>
              <a:gd name="connsiteY2" fmla="*/ 4271417 h 5666185"/>
              <a:gd name="connsiteX3" fmla="*/ 6092043 w 6101013"/>
              <a:gd name="connsiteY3" fmla="*/ 4271005 h 5666185"/>
              <a:gd name="connsiteX4" fmla="*/ 4201720 w 6101013"/>
              <a:gd name="connsiteY4" fmla="*/ 4556359 h 5666185"/>
              <a:gd name="connsiteX5" fmla="*/ 2309693 w 6101013"/>
              <a:gd name="connsiteY5" fmla="*/ 5658262 h 5666185"/>
              <a:gd name="connsiteX6" fmla="*/ 2298616 w 6101013"/>
              <a:gd name="connsiteY6" fmla="*/ 5666185 h 5666185"/>
              <a:gd name="connsiteX7" fmla="*/ 0 w 6101013"/>
              <a:gd name="connsiteY7" fmla="*/ 5666185 h 566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013" h="5666185">
                <a:moveTo>
                  <a:pt x="0" y="0"/>
                </a:moveTo>
                <a:lnTo>
                  <a:pt x="6101013" y="0"/>
                </a:lnTo>
                <a:lnTo>
                  <a:pt x="6101013" y="4271417"/>
                </a:lnTo>
                <a:lnTo>
                  <a:pt x="6092043" y="4271005"/>
                </a:lnTo>
                <a:cubicBezTo>
                  <a:pt x="5965993" y="4265703"/>
                  <a:pt x="4934693" y="4233375"/>
                  <a:pt x="4201720" y="4556359"/>
                </a:cubicBezTo>
                <a:cubicBezTo>
                  <a:pt x="3323345" y="4943702"/>
                  <a:pt x="2419272" y="5580211"/>
                  <a:pt x="2309693" y="5658262"/>
                </a:cubicBezTo>
                <a:lnTo>
                  <a:pt x="2298616" y="5666185"/>
                </a:lnTo>
                <a:lnTo>
                  <a:pt x="0" y="56661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51588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51588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A489422-4818-4142-8D21-CF2F4334B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 en afbeel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51588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51588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59562E-E6CA-451E-9C36-BD41BD2EA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7059536-811E-443F-A0AC-02D9A90C47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800" y="1188000"/>
            <a:ext cx="6097200" cy="3852000"/>
          </a:xfrm>
        </p:spPr>
        <p:txBody>
          <a:bodyPr/>
          <a:lstStyle/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9968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- en inhou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58C34-D50B-4AA7-86EA-EA33A46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AAF3CC-116A-495D-B9BF-31903F125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246017"/>
            <a:ext cx="5158800" cy="180000"/>
          </a:xfrm>
        </p:spPr>
        <p:txBody>
          <a:bodyPr/>
          <a:lstStyle/>
          <a:p>
            <a:r>
              <a:rPr lang="nl-NL" noProof="0"/>
              <a:t>Gemeente Maashorst | Titel van de presentatie | Datum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89558C-C45A-4090-A915-5C3034E62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51588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59562E-E6CA-451E-9C36-BD41BD2EA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DB35BF7-BA71-408C-A035-D06ED95EB2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4800" y="1188001"/>
            <a:ext cx="5629200" cy="385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96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59D496A-F81E-4A91-9474-0B228F821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4185"/>
          </a:xfrm>
          <a:custGeom>
            <a:avLst/>
            <a:gdLst>
              <a:gd name="connsiteX0" fmla="*/ 0 w 12192000"/>
              <a:gd name="connsiteY0" fmla="*/ 0 h 6854185"/>
              <a:gd name="connsiteX1" fmla="*/ 12192000 w 12192000"/>
              <a:gd name="connsiteY1" fmla="*/ 0 h 6854185"/>
              <a:gd name="connsiteX2" fmla="*/ 12192000 w 12192000"/>
              <a:gd name="connsiteY2" fmla="*/ 5459417 h 6854185"/>
              <a:gd name="connsiteX3" fmla="*/ 12183030 w 12192000"/>
              <a:gd name="connsiteY3" fmla="*/ 5459005 h 6854185"/>
              <a:gd name="connsiteX4" fmla="*/ 10292707 w 12192000"/>
              <a:gd name="connsiteY4" fmla="*/ 5744359 h 6854185"/>
              <a:gd name="connsiteX5" fmla="*/ 8400680 w 12192000"/>
              <a:gd name="connsiteY5" fmla="*/ 6846262 h 6854185"/>
              <a:gd name="connsiteX6" fmla="*/ 8389602 w 12192000"/>
              <a:gd name="connsiteY6" fmla="*/ 6854185 h 6854185"/>
              <a:gd name="connsiteX7" fmla="*/ 0 w 12192000"/>
              <a:gd name="connsiteY7" fmla="*/ 6854185 h 685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4185">
                <a:moveTo>
                  <a:pt x="0" y="0"/>
                </a:moveTo>
                <a:lnTo>
                  <a:pt x="12192000" y="0"/>
                </a:lnTo>
                <a:lnTo>
                  <a:pt x="12192000" y="5459417"/>
                </a:lnTo>
                <a:lnTo>
                  <a:pt x="12183030" y="5459005"/>
                </a:lnTo>
                <a:cubicBezTo>
                  <a:pt x="12056980" y="5453703"/>
                  <a:pt x="11025680" y="5421375"/>
                  <a:pt x="10292707" y="5744359"/>
                </a:cubicBezTo>
                <a:cubicBezTo>
                  <a:pt x="9414332" y="6131702"/>
                  <a:pt x="8510258" y="6768211"/>
                  <a:pt x="8400680" y="6846262"/>
                </a:cubicBezTo>
                <a:lnTo>
                  <a:pt x="8389602" y="6854185"/>
                </a:lnTo>
                <a:lnTo>
                  <a:pt x="0" y="68541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7B5CE68-5FCA-423B-B199-0E33972F5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160" y="5446879"/>
            <a:ext cx="3813840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5FA48D-2980-4091-B7B1-DD767029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2238"/>
            <a:ext cx="11257200" cy="79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0EF17D-CB51-4D55-8828-288F0A7D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800" y="1187757"/>
            <a:ext cx="11257200" cy="38522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A0343B-324F-41F6-A6EF-C5453E5B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000" y="6246017"/>
            <a:ext cx="900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bg2"/>
                </a:solidFill>
                <a:latin typeface="Tenorite" panose="00000500000000000000" pitchFamily="2" charset="0"/>
              </a:defRPr>
            </a:lvl1pPr>
          </a:lstStyle>
          <a:p>
            <a:r>
              <a:rPr lang="nl-NL"/>
              <a:t>Gemeente Maashorst | Titel van de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220777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6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2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Tenorite" panose="00000500000000000000" pitchFamily="2" charset="0"/>
        <a:buChar char="&gt;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Tenorite" panose="00000500000000000000" pitchFamily="2" charset="0"/>
        <a:buChar char="»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Tenorite" panose="00000500000000000000" pitchFamily="2" charset="0"/>
        <a:buChar char="–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eentemaashorst.nl/inwoners/projecten/groot-onderhoud-lauwere" TargetMode="External"/><Relationship Id="rId2" Type="http://schemas.openxmlformats.org/officeDocument/2006/relationships/hyperlink" Target="mailto:harold.klomp@gemeentemaashorst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B3B35-D8F5-4813-985D-FC99C82F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9" y="2254201"/>
            <a:ext cx="10019025" cy="1275434"/>
          </a:xfrm>
        </p:spPr>
        <p:txBody>
          <a:bodyPr/>
          <a:lstStyle/>
          <a:p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Presentatie van </a:t>
            </a:r>
            <a:r>
              <a:rPr lang="nl-N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Duerenlaan</a:t>
            </a:r>
            <a:b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Welkom!</a:t>
            </a:r>
            <a:br>
              <a:rPr lang="nl-NL" sz="3200" dirty="0"/>
            </a:b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A44637-71B9-41EA-BE90-1AF1669E3B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dirty="0">
                <a:latin typeface="Tenorite"/>
              </a:rPr>
              <a:t>Donderdag 7 maart 2024</a:t>
            </a:r>
          </a:p>
        </p:txBody>
      </p:sp>
    </p:spTree>
    <p:extLst>
      <p:ext uri="{BB962C8B-B14F-4D97-AF65-F5344CB8AC3E}">
        <p14:creationId xmlns:p14="http://schemas.microsoft.com/office/powerpoint/2010/main" val="347445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5D346-2530-F318-BB77-EB4864A3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Klankbordgroep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651F43-81FF-B016-E6D3-2FC95855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9" y="6393952"/>
            <a:ext cx="8010838" cy="3048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436147-F7F3-B691-BD64-4494FDB3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29" y="0"/>
            <a:ext cx="4208016" cy="64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F9DD8C-23ED-DF59-63B8-552908E5F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394" y="1258309"/>
            <a:ext cx="11788606" cy="4113791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endParaRPr lang="nl-NL" sz="5500" dirty="0">
              <a:latin typeface="Tenorite"/>
            </a:endParaRP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nl-NL" sz="4200" dirty="0">
                <a:latin typeface="Tenorite"/>
              </a:rPr>
              <a:t>Terugkoppeling volgt op website gemeente Maashorst</a:t>
            </a:r>
          </a:p>
          <a:p>
            <a:pPr marL="542925" indent="-542925"/>
            <a:r>
              <a:rPr lang="nl-NL" sz="4200" dirty="0">
                <a:latin typeface="Tenorite"/>
              </a:rPr>
              <a:t>	</a:t>
            </a: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nl-NL" sz="4200" i="1" dirty="0">
                <a:latin typeface="Tenorite"/>
              </a:rPr>
              <a:t>www.gemeentemaashorst.nl/inwoners/projecten/herinrichting-van-duerenlaan</a:t>
            </a:r>
          </a:p>
          <a:p>
            <a:pPr marL="542925" indent="-542925"/>
            <a:endParaRPr lang="nl-NL" sz="4200" dirty="0">
              <a:latin typeface="Tenorite"/>
            </a:endParaRP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nl-NL" sz="4200" dirty="0">
                <a:latin typeface="Tenorite"/>
              </a:rPr>
              <a:t>Contact:</a:t>
            </a:r>
          </a:p>
          <a:p>
            <a:pPr marL="542925" indent="-542925"/>
            <a:r>
              <a:rPr lang="nl-NL" sz="4200" dirty="0">
                <a:latin typeface="Tenorite"/>
              </a:rPr>
              <a:t>	Voor aanvullende vragen of contact kunt u mailen naar:</a:t>
            </a:r>
          </a:p>
          <a:p>
            <a:r>
              <a:rPr lang="nl-NL" sz="4200" dirty="0">
                <a:latin typeface="Tenorite"/>
              </a:rPr>
              <a:t>                           </a:t>
            </a:r>
            <a:r>
              <a:rPr lang="nl-NL" sz="4200" i="1" dirty="0">
                <a:latin typeface="Tenorite"/>
                <a:hlinkClick r:id="rId2"/>
              </a:rPr>
              <a:t>harold.klomp@gemeentemaashorst.nl</a:t>
            </a:r>
            <a:endParaRPr lang="nl-NL" sz="4200" i="1" dirty="0">
              <a:latin typeface="Tenorite"/>
            </a:endParaRPr>
          </a:p>
          <a:p>
            <a:pPr marL="542925" indent="-542925">
              <a:buFont typeface="Arial" panose="020B0604020202020204" pitchFamily="34" charset="0"/>
              <a:buChar char="•"/>
            </a:pPr>
            <a:endParaRPr lang="nl-NL" sz="4200" u="sng" dirty="0">
              <a:solidFill>
                <a:schemeClr val="accent2"/>
              </a:solidFill>
              <a:latin typeface="Tenorite"/>
            </a:endParaRP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nl-NL" sz="4200" dirty="0">
                <a:latin typeface="Tenorite"/>
              </a:rPr>
              <a:t>Nog overige vragen of opmerkingen?</a:t>
            </a:r>
          </a:p>
          <a:p>
            <a:pPr defTabSz="542925"/>
            <a:r>
              <a:rPr lang="nl-NL" sz="4200" dirty="0">
                <a:latin typeface="Tenorite"/>
              </a:rPr>
              <a:t>	Vul reactieformulier in.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nl-NL" sz="9800" b="1" dirty="0">
              <a:latin typeface="Tenorite"/>
            </a:endParaRPr>
          </a:p>
          <a:p>
            <a:endParaRPr lang="nl-NL" sz="9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500" b="1" dirty="0">
              <a:latin typeface="Tenorite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500" b="1" dirty="0">
              <a:latin typeface="Tenori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latin typeface="Georgia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i="1" dirty="0">
              <a:latin typeface="Georgia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iner Hand ITC" panose="03070502030502020203" pitchFamily="66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4DE1E9-DE74-5983-CF44-667D264B3166}"/>
              </a:ext>
            </a:extLst>
          </p:cNvPr>
          <p:cNvSpPr txBox="1"/>
          <p:nvPr/>
        </p:nvSpPr>
        <p:spPr>
          <a:xfrm>
            <a:off x="3048000" y="3115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dirty="0">
                <a:latin typeface="Tenorite"/>
                <a:hlinkClick r:id="rId3"/>
              </a:rPr>
              <a:t> 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51D03B-14D5-65EC-E2A4-99FEB53A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56" y="6334593"/>
            <a:ext cx="8010838" cy="304826"/>
          </a:xfrm>
          <a:prstGeom prst="rect">
            <a:avLst/>
          </a:prstGeom>
        </p:spPr>
      </p:pic>
      <p:sp>
        <p:nvSpPr>
          <p:cNvPr id="6" name="Titel 12">
            <a:extLst>
              <a:ext uri="{FF2B5EF4-FFF2-40B4-BE49-F238E27FC236}">
                <a16:creationId xmlns:a16="http://schemas.microsoft.com/office/drawing/2014/main" id="{4824FE87-4CEE-4423-BCB0-33356913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42238"/>
            <a:ext cx="11257200" cy="792000"/>
          </a:xfrm>
        </p:spPr>
        <p:txBody>
          <a:bodyPr/>
          <a:lstStyle/>
          <a:p>
            <a:r>
              <a:rPr lang="nl-NL" dirty="0"/>
              <a:t>Participatie</a:t>
            </a:r>
          </a:p>
        </p:txBody>
      </p:sp>
    </p:spTree>
    <p:extLst>
      <p:ext uri="{BB962C8B-B14F-4D97-AF65-F5344CB8AC3E}">
        <p14:creationId xmlns:p14="http://schemas.microsoft.com/office/powerpoint/2010/main" val="205287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F9DD8C-23ED-DF59-63B8-552908E5F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820" y="1781175"/>
            <a:ext cx="8131006" cy="4276725"/>
          </a:xfrm>
        </p:spPr>
        <p:txBody>
          <a:bodyPr vert="horz" lIns="0" tIns="0" rIns="0" bIns="0" rtlCol="0" anchor="t">
            <a:normAutofit/>
          </a:bodyPr>
          <a:lstStyle/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600" dirty="0"/>
              <a:t>Participatie ontwerpfase</a:t>
            </a:r>
          </a:p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600" dirty="0"/>
              <a:t>Ontwerp laten vaststellen door college</a:t>
            </a:r>
          </a:p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Bestekken uitwerken en aannemer bepalen</a:t>
            </a:r>
            <a:endParaRPr lang="nl-NL" sz="2600" dirty="0"/>
          </a:p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Uitvoering 2025 </a:t>
            </a:r>
          </a:p>
          <a:p>
            <a:pPr marL="857250" indent="-8572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Algemene en inhoudelijke vragen aan de tafel</a:t>
            </a:r>
          </a:p>
          <a:p>
            <a:endParaRPr lang="nl-NL" sz="4500" u="sng" dirty="0">
              <a:solidFill>
                <a:schemeClr val="accent2"/>
              </a:solidFill>
              <a:latin typeface="Tenorite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500" u="sng" dirty="0">
              <a:solidFill>
                <a:schemeClr val="accent2"/>
              </a:solidFill>
              <a:latin typeface="Tenorite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500" u="sng" dirty="0">
              <a:solidFill>
                <a:schemeClr val="accent2"/>
              </a:solidFill>
              <a:latin typeface="Tenorite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nl-NL" sz="9800" b="1" dirty="0">
              <a:latin typeface="Tenorite"/>
            </a:endParaRPr>
          </a:p>
          <a:p>
            <a:endParaRPr lang="nl-NL" sz="9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500" b="1" dirty="0">
              <a:latin typeface="Tenorite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500" b="1" dirty="0">
              <a:latin typeface="Tenori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latin typeface="Georgia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i="1" dirty="0">
              <a:latin typeface="Georgia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iner Hand ITC" panose="03070502030502020203" pitchFamily="66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17431C-6B36-3303-7330-DAE8E3A3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0" y="404100"/>
            <a:ext cx="11257200" cy="79200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Doorkijk in planning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51D03B-14D5-65EC-E2A4-99FEB53A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6" y="6334593"/>
            <a:ext cx="8010838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F740C-EEDB-766C-7C52-0216C9C8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89398"/>
            <a:ext cx="11257200" cy="792000"/>
          </a:xfrm>
        </p:spPr>
        <p:txBody>
          <a:bodyPr/>
          <a:lstStyle/>
          <a:p>
            <a:r>
              <a:rPr lang="nl-NL" dirty="0"/>
              <a:t>Voorstellen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A3B15B-57E2-B439-341C-7DDA8A7A4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375915"/>
            <a:ext cx="11257200" cy="463426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2800" b="1" dirty="0">
                <a:latin typeface="Tenorite"/>
              </a:rPr>
              <a:t>Teamleden gemeente Maashorst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latin typeface="Tenorite"/>
              </a:rPr>
              <a:t>Jeroen van den Heuvel(wethouder Duurzaamheid, Groen &amp; Recreatie)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latin typeface="Tenorite"/>
              </a:rPr>
              <a:t>Harold Klomp (projectleider)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latin typeface="Tenorite"/>
              </a:rPr>
              <a:t>Ewald van den Wijngaard (technisch adviseur civiele techniek)</a:t>
            </a:r>
            <a:endParaRPr lang="nl-NL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latin typeface="Tenorite"/>
              </a:rPr>
              <a:t>Tom van den Oetelaar(ontwerper openbare ruimte)</a:t>
            </a:r>
            <a:endParaRPr lang="nl-NL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latin typeface="Tenorite"/>
              </a:rPr>
              <a:t>Olga Vogels (projectondersteuner)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latin typeface="Tenorite"/>
              </a:rPr>
              <a:t>Henk van de Langemheen (Megaborn)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endParaRPr lang="nl-NL" dirty="0">
              <a:latin typeface="Tenorite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3844A28C-1AFD-A5DF-41CC-C13CD2D689AE}"/>
              </a:ext>
            </a:extLst>
          </p:cNvPr>
          <p:cNvSpPr txBox="1">
            <a:spLocks/>
          </p:cNvSpPr>
          <p:nvPr/>
        </p:nvSpPr>
        <p:spPr>
          <a:xfrm>
            <a:off x="405016" y="6329425"/>
            <a:ext cx="79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chemeClr val="bg2"/>
                </a:solidFill>
                <a:latin typeface="Tenorite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Tenorite"/>
              </a:rPr>
              <a:t>Gemeente Maashorst | Presentatie van </a:t>
            </a:r>
            <a:r>
              <a:rPr lang="nl-NL" dirty="0" err="1">
                <a:latin typeface="Tenorite"/>
              </a:rPr>
              <a:t>Duerenlaan</a:t>
            </a:r>
            <a:r>
              <a:rPr lang="nl-NL" dirty="0">
                <a:latin typeface="Tenorite"/>
              </a:rPr>
              <a:t> | 7 maart 2024</a:t>
            </a:r>
          </a:p>
        </p:txBody>
      </p:sp>
    </p:spTree>
    <p:extLst>
      <p:ext uri="{BB962C8B-B14F-4D97-AF65-F5344CB8AC3E}">
        <p14:creationId xmlns:p14="http://schemas.microsoft.com/office/powerpoint/2010/main" val="30229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7AC1A-B6FB-7FD0-C7FE-1322D3C6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0" y="179597"/>
            <a:ext cx="11257200" cy="792000"/>
          </a:xfrm>
        </p:spPr>
        <p:txBody>
          <a:bodyPr>
            <a:normAutofit/>
          </a:bodyPr>
          <a:lstStyle/>
          <a:p>
            <a:r>
              <a:rPr lang="nl-NL" dirty="0"/>
              <a:t>Scope</a:t>
            </a:r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76CA29B6-D32F-D8B3-A94F-F2C53D31D2C9}"/>
              </a:ext>
            </a:extLst>
          </p:cNvPr>
          <p:cNvSpPr txBox="1">
            <a:spLocks/>
          </p:cNvSpPr>
          <p:nvPr/>
        </p:nvSpPr>
        <p:spPr>
          <a:xfrm>
            <a:off x="405016" y="6329425"/>
            <a:ext cx="79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chemeClr val="bg2"/>
                </a:solidFill>
                <a:latin typeface="Tenorite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Tenorite"/>
              </a:rPr>
              <a:t>Gemeente Maashorst | Presentatie van </a:t>
            </a:r>
            <a:r>
              <a:rPr lang="nl-NL" dirty="0" err="1">
                <a:latin typeface="Tenorite"/>
              </a:rPr>
              <a:t>Duerenlaan</a:t>
            </a:r>
            <a:r>
              <a:rPr lang="nl-NL" dirty="0">
                <a:latin typeface="Tenorite"/>
              </a:rPr>
              <a:t> 7 maart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D0BD96-60E7-5ACD-0010-7229C988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8" y="250473"/>
            <a:ext cx="5752064" cy="60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AB815B1-12A1-7EC7-74E0-1A1803120C6D}"/>
              </a:ext>
            </a:extLst>
          </p:cNvPr>
          <p:cNvSpPr txBox="1"/>
          <p:nvPr/>
        </p:nvSpPr>
        <p:spPr>
          <a:xfrm>
            <a:off x="8613461" y="1899027"/>
            <a:ext cx="32898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dirty="0"/>
              <a:t>De reconstructie van de Van </a:t>
            </a:r>
            <a:r>
              <a:rPr lang="nl-NL" sz="2600" dirty="0" err="1"/>
              <a:t>Duerenlaan</a:t>
            </a:r>
            <a:r>
              <a:rPr lang="nl-NL" sz="2600" dirty="0"/>
              <a:t> ligt tussen de Bronkhorstsingel en Mellesingel</a:t>
            </a:r>
          </a:p>
        </p:txBody>
      </p:sp>
    </p:spTree>
    <p:extLst>
      <p:ext uri="{BB962C8B-B14F-4D97-AF65-F5344CB8AC3E}">
        <p14:creationId xmlns:p14="http://schemas.microsoft.com/office/powerpoint/2010/main" val="200500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3D5D9-A847-7ED2-078A-7E44D35D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367224-0A46-B100-584F-B72DB03164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1158" y="6326227"/>
            <a:ext cx="7920000" cy="180000"/>
          </a:xfrm>
        </p:spPr>
        <p:txBody>
          <a:bodyPr/>
          <a:lstStyle/>
          <a:p>
            <a:r>
              <a:rPr lang="nl-NL" noProof="0" dirty="0"/>
              <a:t>Gemeente Maashorst | Presentatie van </a:t>
            </a:r>
            <a:r>
              <a:rPr lang="nl-NL" noProof="0" dirty="0" err="1"/>
              <a:t>Duerenlaan</a:t>
            </a:r>
            <a:r>
              <a:rPr lang="nl-NL" noProof="0" dirty="0"/>
              <a:t> 7 maart 2024</a:t>
            </a:r>
          </a:p>
          <a:p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D4AB62-305F-8C96-331C-DB8772BB9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 b="1" i="1" dirty="0"/>
          </a:p>
          <a:p>
            <a:pPr>
              <a:spcAft>
                <a:spcPts val="1200"/>
              </a:spcAft>
            </a:pPr>
            <a:r>
              <a:rPr lang="nl-NL" sz="2600" b="1" dirty="0">
                <a:latin typeface="Tenorite"/>
              </a:rPr>
              <a:t>19:00 – 20:30 uur </a:t>
            </a:r>
            <a:endParaRPr lang="nl-NL" sz="26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Aanleiding en doel van dit project en avond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600" dirty="0"/>
              <a:t>Kaders van het project</a:t>
            </a:r>
          </a:p>
          <a:p>
            <a:pPr marL="285750" indent="-285750">
              <a:spcAft>
                <a:spcPts val="1200"/>
              </a:spcAft>
              <a:buChar char="•"/>
            </a:pPr>
            <a:r>
              <a:rPr lang="nl-NL" sz="2600" dirty="0">
                <a:latin typeface="Tenorite"/>
              </a:rPr>
              <a:t>Uitleg en vragen rondom tafels na presentatie</a:t>
            </a:r>
          </a:p>
          <a:p>
            <a:pPr marL="285750" indent="-285750">
              <a:spcAft>
                <a:spcPts val="1200"/>
              </a:spcAft>
              <a:buChar char="•"/>
            </a:pPr>
            <a:r>
              <a:rPr lang="nl-NL" sz="2600" dirty="0">
                <a:latin typeface="Tenorite"/>
              </a:rPr>
              <a:t>Aanmelden klankbordgroep</a:t>
            </a:r>
            <a:endParaRPr lang="nl-NL" sz="2600" dirty="0"/>
          </a:p>
          <a:p>
            <a:pPr marL="285750" indent="-285750">
              <a:buChar char="•"/>
            </a:pPr>
            <a:endParaRPr lang="nl-NL" dirty="0"/>
          </a:p>
          <a:p>
            <a:endParaRPr lang="nl-NL" b="1" i="1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16F1138A-D1EA-8D6B-2710-A4A374C07EA7}"/>
              </a:ext>
            </a:extLst>
          </p:cNvPr>
          <p:cNvSpPr txBox="1">
            <a:spLocks/>
          </p:cNvSpPr>
          <p:nvPr/>
        </p:nvSpPr>
        <p:spPr>
          <a:xfrm>
            <a:off x="405016" y="6329425"/>
            <a:ext cx="79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chemeClr val="bg2"/>
                </a:solidFill>
                <a:latin typeface="Tenorite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193100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4CDF22B-B635-4836-8037-5E7DA85B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6" y="783226"/>
            <a:ext cx="11791028" cy="55796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CCF4C0-7895-451E-91D8-8AFCD898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0"/>
            <a:ext cx="11256600" cy="783226"/>
          </a:xfrm>
        </p:spPr>
        <p:txBody>
          <a:bodyPr/>
          <a:lstStyle/>
          <a:p>
            <a:r>
              <a:rPr lang="nl-NL" dirty="0"/>
              <a:t>Huidige situatie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2E7466-02AD-42C2-90AD-719C729A8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496115"/>
            <a:ext cx="7920000" cy="180000"/>
          </a:xfrm>
        </p:spPr>
        <p:txBody>
          <a:bodyPr/>
          <a:lstStyle/>
          <a:p>
            <a:r>
              <a:rPr lang="nl-NL" noProof="0" dirty="0"/>
              <a:t>Gemeente Maashorst | Titel van de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207071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CF4C0-7895-451E-91D8-8AFCD898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0"/>
            <a:ext cx="11256600" cy="783226"/>
          </a:xfrm>
        </p:spPr>
        <p:txBody>
          <a:bodyPr/>
          <a:lstStyle/>
          <a:p>
            <a:r>
              <a:rPr lang="nl-NL" dirty="0"/>
              <a:t>Huidige situatie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2E7466-02AD-42C2-90AD-719C729A8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8000" y="6496115"/>
            <a:ext cx="7920000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645A55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Gemeente Maashorst | Titel van de presentatie | Datum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9AAC20-1925-60E0-C54B-6754CB02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781717"/>
            <a:ext cx="11356386" cy="57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C8270-0BAE-4615-A257-8FDE2513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Tenorite"/>
              </a:rPr>
              <a:t>Van</a:t>
            </a:r>
            <a:r>
              <a:rPr lang="nl-NL" sz="3400" dirty="0">
                <a:latin typeface="Tenorite"/>
              </a:rPr>
              <a:t> </a:t>
            </a:r>
            <a:r>
              <a:rPr lang="nl-NL" sz="3400" dirty="0" err="1">
                <a:latin typeface="Tenorite"/>
              </a:rPr>
              <a:t>Duerenlaan</a:t>
            </a:r>
            <a:endParaRPr lang="nl-NL" sz="3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54ABAF-4650-45A5-B378-21BA0260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00" y="1188000"/>
            <a:ext cx="11257200" cy="4412700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 b="1" dirty="0">
              <a:latin typeface="Tenorite"/>
            </a:endParaRPr>
          </a:p>
          <a:p>
            <a:r>
              <a:rPr lang="nl-NL" sz="2600" b="1" dirty="0">
                <a:latin typeface="Tenorite"/>
              </a:rPr>
              <a:t>Wat gaan we doen binnen het project?</a:t>
            </a:r>
          </a:p>
          <a:p>
            <a:endParaRPr lang="nl-NL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Herinrichting van de openbare ruimte van erfgrens tot erfgrens</a:t>
            </a:r>
          </a:p>
          <a:p>
            <a:pPr marL="359410" lvl="2" indent="-179705"/>
            <a:endParaRPr lang="nl-NL" sz="2600" dirty="0">
              <a:latin typeface="Tenorite"/>
            </a:endParaRP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Vernieuwen van de verhardingen en indelen wegprofiel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endParaRPr lang="nl-NL" sz="2600" dirty="0">
              <a:latin typeface="Tenorite"/>
            </a:endParaRP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2600" dirty="0">
                <a:latin typeface="Tenorite"/>
              </a:rPr>
              <a:t>Vernieuwen van de groenvoorziening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endParaRPr lang="nl-NL" sz="2600" dirty="0">
              <a:latin typeface="Tenorite"/>
            </a:endParaRPr>
          </a:p>
          <a:p>
            <a:pPr marL="0" lvl="2" indent="0">
              <a:buNone/>
            </a:pPr>
            <a:endParaRPr lang="nl-NL" sz="2600" dirty="0">
              <a:latin typeface="Tenorite"/>
            </a:endParaRPr>
          </a:p>
          <a:p>
            <a:pPr marL="359410" lvl="2" indent="-179705"/>
            <a:endParaRPr lang="nl-NL" dirty="0">
              <a:latin typeface="Tenorite"/>
            </a:endParaRP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A4B7727-38C3-E2CF-5856-C92B8F29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88" y="6317032"/>
            <a:ext cx="8010838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0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CE786-4ABE-A304-4BCB-E37C3319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9642E-10E0-B537-495B-132DEE90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11" y="226156"/>
            <a:ext cx="5071861" cy="839984"/>
          </a:xfrm>
        </p:spPr>
        <p:txBody>
          <a:bodyPr/>
          <a:lstStyle/>
          <a:p>
            <a:r>
              <a:rPr lang="nl-NL" dirty="0">
                <a:latin typeface="Tenorite"/>
              </a:rPr>
              <a:t>Kaders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E6D9A92-49A8-8D3A-D669-231DC6FC5A82}"/>
              </a:ext>
            </a:extLst>
          </p:cNvPr>
          <p:cNvSpPr/>
          <p:nvPr/>
        </p:nvSpPr>
        <p:spPr>
          <a:xfrm>
            <a:off x="91603" y="3153688"/>
            <a:ext cx="4460821" cy="25320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EA5438A-DC86-242A-8816-649F06F79D21}"/>
              </a:ext>
            </a:extLst>
          </p:cNvPr>
          <p:cNvSpPr txBox="1"/>
          <p:nvPr/>
        </p:nvSpPr>
        <p:spPr>
          <a:xfrm>
            <a:off x="576010" y="3700143"/>
            <a:ext cx="46209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Verkeersveiligheid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*fietsers op rijbaan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*parkeren handhaven en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vergroenen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*30 km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5EE16F-F440-8620-910C-BFA037D7B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1" y="6314211"/>
            <a:ext cx="8010838" cy="3048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B1CD85B-21A1-8153-DC80-9E88BEBE3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"/>
          <a:stretch/>
        </p:blipFill>
        <p:spPr>
          <a:xfrm>
            <a:off x="5532490" y="-14877"/>
            <a:ext cx="6659510" cy="4691652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90162512-8A85-00E3-D1E2-CE59719B73E7}"/>
              </a:ext>
            </a:extLst>
          </p:cNvPr>
          <p:cNvSpPr/>
          <p:nvPr/>
        </p:nvSpPr>
        <p:spPr>
          <a:xfrm>
            <a:off x="4552424" y="4338614"/>
            <a:ext cx="3587906" cy="20924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Overige</a:t>
            </a: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*klimaatmaatregelen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*minder verharding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nl-NL" sz="2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infiltratie regenwater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*riolering is goed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8936805-7BDD-FD5A-0E07-C582FD218A89}"/>
              </a:ext>
            </a:extLst>
          </p:cNvPr>
          <p:cNvSpPr/>
          <p:nvPr/>
        </p:nvSpPr>
        <p:spPr>
          <a:xfrm>
            <a:off x="576010" y="1007559"/>
            <a:ext cx="5071861" cy="19530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Groen en materialisatie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*klinkers aanbrengen</a:t>
            </a:r>
            <a:endParaRPr kumimoji="0" lang="nl-NL" sz="20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*bomen handhaven indien veilig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*inpassing groen</a:t>
            </a:r>
            <a:endParaRPr kumimoji="0" lang="nl-NL" sz="20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894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68FC2A02-24C2-E39D-3322-1BCB25C2D9CC}"/>
              </a:ext>
            </a:extLst>
          </p:cNvPr>
          <p:cNvSpPr/>
          <p:nvPr/>
        </p:nvSpPr>
        <p:spPr>
          <a:xfrm>
            <a:off x="1300052" y="1408555"/>
            <a:ext cx="4279037" cy="17670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EEEF5B9-4ED4-931D-C33B-67533B3AE8BD}"/>
              </a:ext>
            </a:extLst>
          </p:cNvPr>
          <p:cNvSpPr txBox="1"/>
          <p:nvPr/>
        </p:nvSpPr>
        <p:spPr>
          <a:xfrm>
            <a:off x="1836263" y="1645729"/>
            <a:ext cx="34032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cs typeface="Calibri"/>
              </a:rPr>
              <a:t>Waarom en waarover in gesprek met klankbordgroep</a:t>
            </a:r>
            <a:endParaRPr lang="en-US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BE5E34-4402-29CA-D36B-1B11FF90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6297471"/>
            <a:ext cx="8010838" cy="304826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B8930EF9-48D4-6A35-3D5C-90A54779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Participatie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5B4B464-F316-05CB-C3E6-109615A57534}"/>
              </a:ext>
            </a:extLst>
          </p:cNvPr>
          <p:cNvSpPr/>
          <p:nvPr/>
        </p:nvSpPr>
        <p:spPr>
          <a:xfrm>
            <a:off x="6612913" y="2423338"/>
            <a:ext cx="4412200" cy="17670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036ECF5-C9B6-CF15-6E0E-2DD25BCA8DD6}"/>
              </a:ext>
            </a:extLst>
          </p:cNvPr>
          <p:cNvSpPr txBox="1"/>
          <p:nvPr/>
        </p:nvSpPr>
        <p:spPr>
          <a:xfrm>
            <a:off x="7359653" y="2547538"/>
            <a:ext cx="34032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400" b="1" dirty="0">
              <a:cs typeface="Calibri"/>
            </a:endParaRPr>
          </a:p>
          <a:p>
            <a:r>
              <a:rPr lang="nl-NL" sz="2400" b="1" dirty="0">
                <a:cs typeface="Calibri"/>
              </a:rPr>
              <a:t>Meedenken bewoners binnen de kaders</a:t>
            </a:r>
            <a:endParaRPr lang="en-US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47B6941-9A4A-E46A-5932-A2BC188C03D5}"/>
              </a:ext>
            </a:extLst>
          </p:cNvPr>
          <p:cNvSpPr txBox="1"/>
          <p:nvPr/>
        </p:nvSpPr>
        <p:spPr>
          <a:xfrm>
            <a:off x="2195743" y="4721941"/>
            <a:ext cx="3900257" cy="145681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Calibri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EF4E585-5303-30C7-7E74-6A61E0877B77}"/>
              </a:ext>
            </a:extLst>
          </p:cNvPr>
          <p:cNvSpPr txBox="1"/>
          <p:nvPr/>
        </p:nvSpPr>
        <p:spPr>
          <a:xfrm>
            <a:off x="2660682" y="4526115"/>
            <a:ext cx="327163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400" b="1" dirty="0">
              <a:cs typeface="Calibri"/>
            </a:endParaRPr>
          </a:p>
          <a:p>
            <a:r>
              <a:rPr lang="nl-NL" sz="2400" b="1" dirty="0">
                <a:cs typeface="Calibri"/>
              </a:rPr>
              <a:t>Terugkoppelen aan bewoners door plenair overleg</a:t>
            </a:r>
            <a:endParaRPr lang="en-US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2601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Maashorst">
  <a:themeElements>
    <a:clrScheme name="Gemeente Maashorst">
      <a:dk1>
        <a:srgbClr val="000000"/>
      </a:dk1>
      <a:lt1>
        <a:sysClr val="window" lastClr="FFFFFF"/>
      </a:lt1>
      <a:dk2>
        <a:srgbClr val="8C1978"/>
      </a:dk2>
      <a:lt2>
        <a:srgbClr val="645A55"/>
      </a:lt2>
      <a:accent1>
        <a:srgbClr val="8C1978"/>
      </a:accent1>
      <a:accent2>
        <a:srgbClr val="4A96D2"/>
      </a:accent2>
      <a:accent3>
        <a:srgbClr val="73B72B"/>
      </a:accent3>
      <a:accent4>
        <a:srgbClr val="EE7016"/>
      </a:accent4>
      <a:accent5>
        <a:srgbClr val="D51252"/>
      </a:accent5>
      <a:accent6>
        <a:srgbClr val="D5AD00"/>
      </a:accent6>
      <a:hlink>
        <a:srgbClr val="8C1978"/>
      </a:hlink>
      <a:folHlink>
        <a:srgbClr val="8C19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BE82CB64-C58E-4B42-93DF-904379E833B0}" vid="{47CF4EAA-D643-4CC0-9329-337D0240AE4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08af00-5271-4ac6-b167-de87bd1c7949">
      <UserInfo>
        <DisplayName>René Friebel</DisplayName>
        <AccountId>17</AccountId>
        <AccountType/>
      </UserInfo>
      <UserInfo>
        <DisplayName>Harold Klomp</DisplayName>
        <AccountId>19</AccountId>
        <AccountType/>
      </UserInfo>
      <UserInfo>
        <DisplayName>Sander Bosma</DisplayName>
        <AccountId>20</AccountId>
        <AccountType/>
      </UserInfo>
      <UserInfo>
        <DisplayName>Ewald van den Wijngaard</DisplayName>
        <AccountId>34</AccountId>
        <AccountType/>
      </UserInfo>
      <UserInfo>
        <DisplayName>Johan Brands</DisplayName>
        <AccountId>47</AccountId>
        <AccountType/>
      </UserInfo>
      <UserInfo>
        <DisplayName>Olga Vogels</DisplayName>
        <AccountId>14</AccountId>
        <AccountType/>
      </UserInfo>
      <UserInfo>
        <DisplayName>ElseMarie Sonnemans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082393D7DD04A944DD00D5D6E06F9" ma:contentTypeVersion="6" ma:contentTypeDescription="Een nieuw document maken." ma:contentTypeScope="" ma:versionID="ebfa460e8a6ab460cda64d42fa7c8c5f">
  <xsd:schema xmlns:xsd="http://www.w3.org/2001/XMLSchema" xmlns:xs="http://www.w3.org/2001/XMLSchema" xmlns:p="http://schemas.microsoft.com/office/2006/metadata/properties" xmlns:ns2="936e055e-2676-422e-96fe-28d958355ec2" xmlns:ns3="5808af00-5271-4ac6-b167-de87bd1c7949" targetNamespace="http://schemas.microsoft.com/office/2006/metadata/properties" ma:root="true" ma:fieldsID="f31c7e760fa7e6f309898496c8f7f366" ns2:_="" ns3:_="">
    <xsd:import namespace="936e055e-2676-422e-96fe-28d958355ec2"/>
    <xsd:import namespace="5808af00-5271-4ac6-b167-de87bd1c79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e055e-2676-422e-96fe-28d958355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8af00-5271-4ac6-b167-de87bd1c7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182369-F783-46B9-AAFA-55217E73B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C027C-C1B7-408D-943E-13B5BB3FD44B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808af00-5271-4ac6-b167-de87bd1c7949"/>
    <ds:schemaRef ds:uri="936e055e-2676-422e-96fe-28d958355ec2"/>
  </ds:schemaRefs>
</ds:datastoreItem>
</file>

<file path=customXml/itemProps3.xml><?xml version="1.0" encoding="utf-8"?>
<ds:datastoreItem xmlns:ds="http://schemas.openxmlformats.org/officeDocument/2006/customXml" ds:itemID="{4A4C3F8D-4CC1-4A92-9CA8-91B231B5BACE}">
  <ds:schemaRefs>
    <ds:schemaRef ds:uri="5808af00-5271-4ac6-b167-de87bd1c7949"/>
    <ds:schemaRef ds:uri="936e055e-2676-422e-96fe-28d958355e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329</Words>
  <Application>Microsoft Office PowerPoint</Application>
  <PresentationFormat>Breedbeeld</PresentationFormat>
  <Paragraphs>96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 Pro</vt:lpstr>
      <vt:lpstr>Tenorite</vt:lpstr>
      <vt:lpstr>Viner Hand ITC</vt:lpstr>
      <vt:lpstr>Gemeente Maashorst</vt:lpstr>
      <vt:lpstr>Presentatie van Duerenlaan    Welkom! </vt:lpstr>
      <vt:lpstr>Voorstellen </vt:lpstr>
      <vt:lpstr>Scope</vt:lpstr>
      <vt:lpstr>Agenda</vt:lpstr>
      <vt:lpstr>Huidige situatie</vt:lpstr>
      <vt:lpstr>Huidige situatie</vt:lpstr>
      <vt:lpstr>Van Duerenlaan</vt:lpstr>
      <vt:lpstr>Kaders</vt:lpstr>
      <vt:lpstr>Participatie</vt:lpstr>
      <vt:lpstr>Klankbordgroep</vt:lpstr>
      <vt:lpstr>Participatie</vt:lpstr>
      <vt:lpstr>  Doorkijk in planning </vt:lpstr>
    </vt:vector>
  </TitlesOfParts>
  <Company>Gemeente Maashorst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Riolering en Water</dc:title>
  <dc:creator>Bob Coolen | Gemeente Maashorst</dc:creator>
  <cp:lastModifiedBy>Harold Klomp</cp:lastModifiedBy>
  <cp:revision>62</cp:revision>
  <dcterms:created xsi:type="dcterms:W3CDTF">2022-07-18T08:18:04Z</dcterms:created>
  <dcterms:modified xsi:type="dcterms:W3CDTF">2024-03-06T14:32:37Z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0x0101001AF082393D7DD04A944DD00D5D6E06F9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