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88" r:id="rId6"/>
    <p:sldId id="265" r:id="rId7"/>
    <p:sldId id="260" r:id="rId8"/>
    <p:sldId id="289" r:id="rId9"/>
    <p:sldId id="263" r:id="rId10"/>
    <p:sldId id="262" r:id="rId11"/>
    <p:sldId id="286" r:id="rId12"/>
    <p:sldId id="276" r:id="rId13"/>
    <p:sldId id="277" r:id="rId14"/>
    <p:sldId id="278" r:id="rId15"/>
    <p:sldId id="279" r:id="rId16"/>
    <p:sldId id="280" r:id="rId17"/>
    <p:sldId id="271" r:id="rId18"/>
    <p:sldId id="272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C91274-D3B7-B322-0F36-4D105B16306E}" name="Mariko van Ojen" initials="MvO" userId="52711f7517e77b9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25179-A2A9-4D79-8848-A52719BD59BA}" v="190" dt="2026-01-15T15:00:22.297"/>
    <p1510:client id="{8060D75F-E91F-4ADD-B4BC-4B62BE3D93C0}" v="3" dt="2026-01-16T09:33:30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671FD-9460-43B7-B9EC-3B7E9D5B1DC3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43C64-41F2-4DA2-8AF4-62E548559D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52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38C5289-032F-4607-A38B-2ADE54DCA0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C03F1E-40EC-46D9-AE43-48DF9E89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1175701"/>
            <a:ext cx="5626800" cy="792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336586-CC3E-4D93-9C5B-2A156DE4B6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967701"/>
            <a:ext cx="5626800" cy="540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Subtitel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DBD57F1-8FB5-4148-A115-0FD71D42D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700" y="3988800"/>
            <a:ext cx="5626100" cy="288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Auteur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DCA95E97-BFED-4FFC-8DDF-0459F642B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4276800"/>
            <a:ext cx="5626100" cy="288000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Datum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979C0E8-0820-45EA-98B9-E46FA08B9D18}"/>
              </a:ext>
            </a:extLst>
          </p:cNvPr>
          <p:cNvSpPr txBox="1"/>
          <p:nvPr userDrawn="1"/>
        </p:nvSpPr>
        <p:spPr>
          <a:xfrm>
            <a:off x="467999" y="6092797"/>
            <a:ext cx="539441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nl-NL" sz="2400">
                <a:solidFill>
                  <a:schemeClr val="tx2"/>
                </a:solidFill>
                <a:latin typeface="Tenorite" panose="00000500000000000000" pitchFamily="2" charset="0"/>
              </a:rPr>
              <a:t>Gemeente Maashorst</a:t>
            </a:r>
          </a:p>
        </p:txBody>
      </p:sp>
    </p:spTree>
    <p:extLst>
      <p:ext uri="{BB962C8B-B14F-4D97-AF65-F5344CB8AC3E}">
        <p14:creationId xmlns:p14="http://schemas.microsoft.com/office/powerpoint/2010/main" val="112361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58C34-D50B-4AA7-86EA-EA33A465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AAF3CC-116A-495D-B9BF-31903F125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8000" y="6246017"/>
            <a:ext cx="7920000" cy="180000"/>
          </a:xfrm>
        </p:spPr>
        <p:txBody>
          <a:bodyPr/>
          <a:lstStyle/>
          <a:p>
            <a:r>
              <a:rPr lang="nl-NL" noProof="0"/>
              <a:t>Gemeente Maashorst | Titel van de presentatie | Datum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0E622E-8885-49DF-A251-D5BEFE0AA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160" y="5446879"/>
            <a:ext cx="3813840" cy="1411121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589558C-C45A-4090-A915-5C3034E62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00" y="1188000"/>
            <a:ext cx="11257200" cy="385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4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58C34-D50B-4AA7-86EA-EA33A465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AAF3CC-116A-495D-B9BF-31903F125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8000" y="6246017"/>
            <a:ext cx="7920000" cy="180000"/>
          </a:xfrm>
        </p:spPr>
        <p:txBody>
          <a:bodyPr/>
          <a:lstStyle/>
          <a:p>
            <a:r>
              <a:rPr lang="nl-NL" noProof="0"/>
              <a:t>Gemeente Maashorst | Titel van de presentatie | Datum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0E622E-8885-49DF-A251-D5BEFE0AA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160" y="5446879"/>
            <a:ext cx="3813840" cy="1411121"/>
          </a:xfrm>
          <a:prstGeom prst="rect">
            <a:avLst/>
          </a:prstGeom>
        </p:spPr>
      </p:pic>
      <p:sp>
        <p:nvSpPr>
          <p:cNvPr id="8" name="Tijdelijke aanduiding voor grafiek 6">
            <a:extLst>
              <a:ext uri="{FF2B5EF4-FFF2-40B4-BE49-F238E27FC236}">
                <a16:creationId xmlns:a16="http://schemas.microsoft.com/office/drawing/2014/main" id="{445D81DB-A8E5-443A-B34E-150B5B73D81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6800" y="1404000"/>
            <a:ext cx="11257200" cy="3636000"/>
          </a:xfrm>
        </p:spPr>
        <p:txBody>
          <a:bodyPr/>
          <a:lstStyle/>
          <a:p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435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sslide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A4CA307B-9B64-4152-AE18-0FA14B69F4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404000"/>
            <a:ext cx="12191998" cy="5453999"/>
          </a:xfrm>
          <a:custGeom>
            <a:avLst/>
            <a:gdLst>
              <a:gd name="connsiteX0" fmla="*/ 0 w 12191998"/>
              <a:gd name="connsiteY0" fmla="*/ 0 h 5453999"/>
              <a:gd name="connsiteX1" fmla="*/ 12191998 w 12191998"/>
              <a:gd name="connsiteY1" fmla="*/ 0 h 5453999"/>
              <a:gd name="connsiteX2" fmla="*/ 12191998 w 12191998"/>
              <a:gd name="connsiteY2" fmla="*/ 4055416 h 5453999"/>
              <a:gd name="connsiteX3" fmla="*/ 12183031 w 12191998"/>
              <a:gd name="connsiteY3" fmla="*/ 4055004 h 5453999"/>
              <a:gd name="connsiteX4" fmla="*/ 10292708 w 12191998"/>
              <a:gd name="connsiteY4" fmla="*/ 4340358 h 5453999"/>
              <a:gd name="connsiteX5" fmla="*/ 8389602 w 12191998"/>
              <a:gd name="connsiteY5" fmla="*/ 5450185 h 5453999"/>
              <a:gd name="connsiteX6" fmla="*/ 12191998 w 12191998"/>
              <a:gd name="connsiteY6" fmla="*/ 5450185 h 5453999"/>
              <a:gd name="connsiteX7" fmla="*/ 12191998 w 12191998"/>
              <a:gd name="connsiteY7" fmla="*/ 5453999 h 5453999"/>
              <a:gd name="connsiteX8" fmla="*/ 0 w 12191998"/>
              <a:gd name="connsiteY8" fmla="*/ 5453999 h 545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8" h="5453999">
                <a:moveTo>
                  <a:pt x="0" y="0"/>
                </a:moveTo>
                <a:lnTo>
                  <a:pt x="12191998" y="0"/>
                </a:lnTo>
                <a:lnTo>
                  <a:pt x="12191998" y="4055416"/>
                </a:lnTo>
                <a:lnTo>
                  <a:pt x="12183031" y="4055004"/>
                </a:lnTo>
                <a:cubicBezTo>
                  <a:pt x="12056981" y="4049702"/>
                  <a:pt x="11025681" y="4017374"/>
                  <a:pt x="10292708" y="4340358"/>
                </a:cubicBezTo>
                <a:cubicBezTo>
                  <a:pt x="9355775" y="4753524"/>
                  <a:pt x="8389602" y="5450185"/>
                  <a:pt x="8389602" y="5450185"/>
                </a:cubicBezTo>
                <a:lnTo>
                  <a:pt x="12191998" y="5450185"/>
                </a:lnTo>
                <a:lnTo>
                  <a:pt x="12191998" y="5453999"/>
                </a:lnTo>
                <a:lnTo>
                  <a:pt x="0" y="5453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258C34-D50B-4AA7-86EA-EA33A465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1C09BB8-FF49-408B-B069-89FEA93CA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160" y="5446879"/>
            <a:ext cx="3813840" cy="14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2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 en afbeeld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F4B25E5F-1733-45B1-B2B1-DD72C583CF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0987" y="1187999"/>
            <a:ext cx="6101013" cy="5666185"/>
          </a:xfrm>
          <a:custGeom>
            <a:avLst/>
            <a:gdLst>
              <a:gd name="connsiteX0" fmla="*/ 0 w 6101013"/>
              <a:gd name="connsiteY0" fmla="*/ 0 h 5666185"/>
              <a:gd name="connsiteX1" fmla="*/ 6101013 w 6101013"/>
              <a:gd name="connsiteY1" fmla="*/ 0 h 5666185"/>
              <a:gd name="connsiteX2" fmla="*/ 6101013 w 6101013"/>
              <a:gd name="connsiteY2" fmla="*/ 4271417 h 5666185"/>
              <a:gd name="connsiteX3" fmla="*/ 6092043 w 6101013"/>
              <a:gd name="connsiteY3" fmla="*/ 4271005 h 5666185"/>
              <a:gd name="connsiteX4" fmla="*/ 4201720 w 6101013"/>
              <a:gd name="connsiteY4" fmla="*/ 4556359 h 5666185"/>
              <a:gd name="connsiteX5" fmla="*/ 2309693 w 6101013"/>
              <a:gd name="connsiteY5" fmla="*/ 5658262 h 5666185"/>
              <a:gd name="connsiteX6" fmla="*/ 2298616 w 6101013"/>
              <a:gd name="connsiteY6" fmla="*/ 5666185 h 5666185"/>
              <a:gd name="connsiteX7" fmla="*/ 0 w 6101013"/>
              <a:gd name="connsiteY7" fmla="*/ 5666185 h 566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1013" h="5666185">
                <a:moveTo>
                  <a:pt x="0" y="0"/>
                </a:moveTo>
                <a:lnTo>
                  <a:pt x="6101013" y="0"/>
                </a:lnTo>
                <a:lnTo>
                  <a:pt x="6101013" y="4271417"/>
                </a:lnTo>
                <a:lnTo>
                  <a:pt x="6092043" y="4271005"/>
                </a:lnTo>
                <a:cubicBezTo>
                  <a:pt x="5965993" y="4265703"/>
                  <a:pt x="4934693" y="4233375"/>
                  <a:pt x="4201720" y="4556359"/>
                </a:cubicBezTo>
                <a:cubicBezTo>
                  <a:pt x="3323345" y="4943702"/>
                  <a:pt x="2419272" y="5580211"/>
                  <a:pt x="2309693" y="5658262"/>
                </a:cubicBezTo>
                <a:lnTo>
                  <a:pt x="2298616" y="5666185"/>
                </a:lnTo>
                <a:lnTo>
                  <a:pt x="0" y="56661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258C34-D50B-4AA7-86EA-EA33A465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AAF3CC-116A-495D-B9BF-31903F125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8000" y="6246017"/>
            <a:ext cx="5158800" cy="180000"/>
          </a:xfrm>
        </p:spPr>
        <p:txBody>
          <a:bodyPr/>
          <a:lstStyle/>
          <a:p>
            <a:r>
              <a:rPr lang="nl-NL" noProof="0"/>
              <a:t>Gemeente Maashorst | Titel van de presentatie | Datum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589558C-C45A-4090-A915-5C3034E62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00" y="1188000"/>
            <a:ext cx="5158800" cy="385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A489422-4818-4142-8D21-CF2F4334B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160" y="5446879"/>
            <a:ext cx="3813840" cy="14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 en afbeeldings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58C34-D50B-4AA7-86EA-EA33A465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AAF3CC-116A-495D-B9BF-31903F125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8000" y="6246017"/>
            <a:ext cx="5158800" cy="180000"/>
          </a:xfrm>
        </p:spPr>
        <p:txBody>
          <a:bodyPr/>
          <a:lstStyle/>
          <a:p>
            <a:r>
              <a:rPr lang="nl-NL" noProof="0"/>
              <a:t>Gemeente Maashorst | Titel van de presentatie | Datum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589558C-C45A-4090-A915-5C3034E62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00" y="1188000"/>
            <a:ext cx="5158800" cy="385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659562E-E6CA-451E-9C36-BD41BD2EA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160" y="5446879"/>
            <a:ext cx="3813840" cy="1411121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7059536-811E-443F-A0AC-02D9A90C47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800" y="1188000"/>
            <a:ext cx="6097200" cy="3852000"/>
          </a:xfrm>
        </p:spPr>
        <p:txBody>
          <a:bodyPr/>
          <a:lstStyle/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39968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 en inhou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58C34-D50B-4AA7-86EA-EA33A465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AAF3CC-116A-495D-B9BF-31903F125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8000" y="6246017"/>
            <a:ext cx="5158800" cy="180000"/>
          </a:xfrm>
        </p:spPr>
        <p:txBody>
          <a:bodyPr/>
          <a:lstStyle/>
          <a:p>
            <a:r>
              <a:rPr lang="nl-NL" noProof="0"/>
              <a:t>Gemeente Maashorst | Titel van de presentatie | Datum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589558C-C45A-4090-A915-5C3034E62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00" y="1188000"/>
            <a:ext cx="5158800" cy="385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659562E-E6CA-451E-9C36-BD41BD2EA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160" y="5446879"/>
            <a:ext cx="3813840" cy="1411121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DB35BF7-BA71-408C-A035-D06ED95EB2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4800" y="1188001"/>
            <a:ext cx="5629200" cy="385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8962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C59D496A-F81E-4A91-9474-0B228F8217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4185"/>
          </a:xfrm>
          <a:custGeom>
            <a:avLst/>
            <a:gdLst>
              <a:gd name="connsiteX0" fmla="*/ 0 w 12192000"/>
              <a:gd name="connsiteY0" fmla="*/ 0 h 6854185"/>
              <a:gd name="connsiteX1" fmla="*/ 12192000 w 12192000"/>
              <a:gd name="connsiteY1" fmla="*/ 0 h 6854185"/>
              <a:gd name="connsiteX2" fmla="*/ 12192000 w 12192000"/>
              <a:gd name="connsiteY2" fmla="*/ 5459417 h 6854185"/>
              <a:gd name="connsiteX3" fmla="*/ 12183030 w 12192000"/>
              <a:gd name="connsiteY3" fmla="*/ 5459005 h 6854185"/>
              <a:gd name="connsiteX4" fmla="*/ 10292707 w 12192000"/>
              <a:gd name="connsiteY4" fmla="*/ 5744359 h 6854185"/>
              <a:gd name="connsiteX5" fmla="*/ 8400680 w 12192000"/>
              <a:gd name="connsiteY5" fmla="*/ 6846262 h 6854185"/>
              <a:gd name="connsiteX6" fmla="*/ 8389602 w 12192000"/>
              <a:gd name="connsiteY6" fmla="*/ 6854185 h 6854185"/>
              <a:gd name="connsiteX7" fmla="*/ 0 w 12192000"/>
              <a:gd name="connsiteY7" fmla="*/ 6854185 h 685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4185">
                <a:moveTo>
                  <a:pt x="0" y="0"/>
                </a:moveTo>
                <a:lnTo>
                  <a:pt x="12192000" y="0"/>
                </a:lnTo>
                <a:lnTo>
                  <a:pt x="12192000" y="5459417"/>
                </a:lnTo>
                <a:lnTo>
                  <a:pt x="12183030" y="5459005"/>
                </a:lnTo>
                <a:cubicBezTo>
                  <a:pt x="12056980" y="5453703"/>
                  <a:pt x="11025680" y="5421375"/>
                  <a:pt x="10292707" y="5744359"/>
                </a:cubicBezTo>
                <a:cubicBezTo>
                  <a:pt x="9414332" y="6131702"/>
                  <a:pt x="8510258" y="6768211"/>
                  <a:pt x="8400680" y="6846262"/>
                </a:cubicBezTo>
                <a:lnTo>
                  <a:pt x="8389602" y="6854185"/>
                </a:lnTo>
                <a:lnTo>
                  <a:pt x="0" y="68541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7B5CE68-5FCA-423B-B199-0E33972F5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160" y="5446879"/>
            <a:ext cx="3813840" cy="14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1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B5FA48D-2980-4091-B7B1-DD767029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42238"/>
            <a:ext cx="11257200" cy="79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0EF17D-CB51-4D55-8828-288F0A7DB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800" y="1187757"/>
            <a:ext cx="11257200" cy="38522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A0343B-324F-41F6-A6EF-C5453E5B1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8000" y="6246017"/>
            <a:ext cx="900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bg2"/>
                </a:solidFill>
                <a:latin typeface="Tenorite" panose="00000500000000000000" pitchFamily="2" charset="0"/>
              </a:defRPr>
            </a:lvl1pPr>
          </a:lstStyle>
          <a:p>
            <a:r>
              <a:rPr lang="nl-NL"/>
              <a:t>Gemeente Maashorst | Titel van de presentatie | Datum</a:t>
            </a:r>
          </a:p>
        </p:txBody>
      </p:sp>
    </p:spTree>
    <p:extLst>
      <p:ext uri="{BB962C8B-B14F-4D97-AF65-F5344CB8AC3E}">
        <p14:creationId xmlns:p14="http://schemas.microsoft.com/office/powerpoint/2010/main" val="220777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6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tx2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Tenorite" panose="00000500000000000000" pitchFamily="2" charset="0"/>
        <a:buChar char="&gt;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buFont typeface="Tenorite" panose="00000500000000000000" pitchFamily="2" charset="0"/>
        <a:buChar char="»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0"/>
        </a:spcBef>
        <a:buFont typeface="Tenorite" panose="00000500000000000000" pitchFamily="2" charset="0"/>
        <a:buChar char="–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B3B35-D8F5-4813-985D-FC99C82F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175701"/>
            <a:ext cx="7169417" cy="792000"/>
          </a:xfrm>
        </p:spPr>
        <p:txBody>
          <a:bodyPr/>
          <a:lstStyle/>
          <a:p>
            <a:r>
              <a:rPr lang="nl-NL" dirty="0"/>
              <a:t>HERINRICHTING MOLENGRAAF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8BD9A6-BE28-4C3D-8337-39BD0BEF1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INLOOPAVOND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3A44637-71B9-41EA-BE90-1AF1669E3B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999" y="4747063"/>
            <a:ext cx="5626100" cy="288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>
                <a:latin typeface="Tenorite"/>
              </a:rPr>
              <a:t>15 januari 2026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44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75D04-EF6B-172C-0A06-39B55042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Resultaten enquête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40F03F-CFBC-13C5-617C-90B02157B7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Gemeente Maashorst | Inloopbijeenkomst Molengraaf | 15 januari 2026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9128E3-4E60-F80B-8215-A3CE966C5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Fietsvoorzieningen veilig en breed genoeg?</a:t>
            </a:r>
          </a:p>
          <a:p>
            <a:endParaRPr lang="nl-NL" b="1" dirty="0">
              <a:solidFill>
                <a:schemeClr val="tx2"/>
              </a:solidFill>
            </a:endParaRPr>
          </a:p>
          <a:p>
            <a:endParaRPr lang="nl-NL" b="1" dirty="0">
              <a:solidFill>
                <a:schemeClr val="tx2"/>
              </a:solidFill>
            </a:endParaRPr>
          </a:p>
          <a:p>
            <a:endParaRPr lang="nl-NL" b="1" dirty="0">
              <a:solidFill>
                <a:schemeClr val="tx2"/>
              </a:solidFill>
            </a:endParaRPr>
          </a:p>
          <a:p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F50A56E-9922-A922-96FE-C04B71ACC01E}"/>
              </a:ext>
            </a:extLst>
          </p:cNvPr>
          <p:cNvSpPr txBox="1"/>
          <p:nvPr/>
        </p:nvSpPr>
        <p:spPr>
          <a:xfrm>
            <a:off x="4665785" y="2240255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Tenorite" pitchFamily="2" charset="0"/>
              </a:rPr>
              <a:t>Alleen veilig als er geen auto’s geparkeerd staan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/>
              </a:rPr>
              <a:t>Te veel en te hard rijdende auto’s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Tenorite" pitchFamily="2" charset="0"/>
              </a:rPr>
              <a:t>Er wordt veel op trottoirs gefietst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effectLst/>
              <a:latin typeface="Tenorite" pitchFamily="2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FFD933-7F41-F42C-E9F2-6E55A45FB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00" y="1995857"/>
            <a:ext cx="260780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75D04-EF6B-172C-0A06-39B55042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Resultaten enquête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40F03F-CFBC-13C5-617C-90B02157B7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Gemeente Maashorst | Inloopbijeenkomst Molengraaf | 15 januari 2026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9128E3-4E60-F80B-8215-A3CE966C5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Openbare parkeergelegenheid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F50A56E-9922-A922-96FE-C04B71ACC01E}"/>
              </a:ext>
            </a:extLst>
          </p:cNvPr>
          <p:cNvSpPr txBox="1"/>
          <p:nvPr/>
        </p:nvSpPr>
        <p:spPr>
          <a:xfrm>
            <a:off x="4665785" y="2240255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C4C4C"/>
                </a:solidFill>
                <a:latin typeface="Tenorite" pitchFamily="2" charset="0"/>
              </a:rPr>
              <a:t>Er zijn voldoende parkeerplekken, meerdere parkeerterreinen in de omgeving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C4C4C"/>
                </a:solidFill>
                <a:effectLst/>
                <a:latin typeface="Tenorite" pitchFamily="2" charset="0"/>
              </a:rPr>
              <a:t>Niets verminderen, het is net voldoende, niet te veel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C4C4C"/>
                </a:solidFill>
                <a:effectLst/>
                <a:latin typeface="Tenorite" pitchFamily="2" charset="0"/>
              </a:rPr>
              <a:t>Bij evenementen te weinig parkeerplek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C4C4C"/>
                </a:solidFill>
                <a:effectLst/>
                <a:latin typeface="Tenorite" pitchFamily="2" charset="0"/>
              </a:rPr>
              <a:t>Parkeerstrook erg smal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effectLst/>
              <a:latin typeface="Tenorite" pitchFamily="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23CD03-1F1F-9DF3-9CFF-CD6B09D72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00" y="1850377"/>
            <a:ext cx="328525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4F47413-7D44-F14D-9FAD-E86D33E97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52" y="1790423"/>
            <a:ext cx="5778173" cy="396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F75D04-EF6B-172C-0A06-39B55042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Resultaten enquête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40F03F-CFBC-13C5-617C-90B02157B7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Gemeente Maashorst | Inloopbijeenkomst Molengraaf | 15 januari 2026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9128E3-4E60-F80B-8215-A3CE966C5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Openbaar groen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F50A56E-9922-A922-96FE-C04B71ACC01E}"/>
              </a:ext>
            </a:extLst>
          </p:cNvPr>
          <p:cNvSpPr txBox="1"/>
          <p:nvPr/>
        </p:nvSpPr>
        <p:spPr>
          <a:xfrm>
            <a:off x="5628000" y="2258975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C4C4C"/>
                </a:solidFill>
                <a:effectLst/>
                <a:latin typeface="Tenorite" pitchFamily="2" charset="0"/>
              </a:rPr>
              <a:t>De buurt heeft een mooie uitstraling in het groen, graag zo houden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C4C4C"/>
                </a:solidFill>
                <a:effectLst/>
                <a:latin typeface="Tenorite" pitchFamily="2" charset="0"/>
              </a:rPr>
              <a:t>Plantsoen hoek Molengraaf/Hofstede – Smidse onoverzichtelijk door te hoge struiken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C4C4C"/>
                </a:solidFill>
                <a:effectLst/>
                <a:latin typeface="Tenorite" pitchFamily="2" charset="0"/>
              </a:rPr>
              <a:t>Meer bloemenranden en dan minder maaien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C4C4C"/>
                </a:solidFill>
                <a:effectLst/>
                <a:latin typeface="Tenorite" pitchFamily="2" charset="0"/>
              </a:rPr>
              <a:t>Hoeveelheid voldoende, onderhoud matig tot zeer matig</a:t>
            </a:r>
          </a:p>
          <a:p>
            <a:endParaRPr lang="nl-NL" sz="1800" dirty="0">
              <a:effectLst/>
              <a:latin typeface="Tenor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A6B0AE8-2359-F22A-5C43-B1453AE3A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00" y="1710000"/>
            <a:ext cx="6070002" cy="396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F75D04-EF6B-172C-0A06-39B55042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enquête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40F03F-CFBC-13C5-617C-90B02157B7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Gemeente Maashorst | Inloopbijeenkomst Molengraaf | 15 januari 2026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9128E3-4E60-F80B-8215-A3CE966C5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Tevredenheid over bomen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F50A56E-9922-A922-96FE-C04B71ACC01E}"/>
              </a:ext>
            </a:extLst>
          </p:cNvPr>
          <p:cNvSpPr txBox="1"/>
          <p:nvPr/>
        </p:nvSpPr>
        <p:spPr>
          <a:xfrm>
            <a:off x="6262674" y="2229679"/>
            <a:ext cx="60700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 pitchFamily="2" charset="0"/>
              </a:rPr>
              <a:t>Geen bomen is saai en niet goed voor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 pitchFamily="2" charset="0"/>
              </a:rPr>
              <a:t>Ook aandacht voor drachtplanten voor insecten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 pitchFamily="2" charset="0"/>
              </a:rPr>
              <a:t>Bomen in Zusterstraat geven veel afval gedurende langere tijd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 pitchFamily="2" charset="0"/>
              </a:rPr>
              <a:t>Te weinig nu, na kap geen </a:t>
            </a:r>
            <a:r>
              <a:rPr lang="nl-NL" dirty="0" err="1">
                <a:latin typeface="Tenorite" pitchFamily="2" charset="0"/>
              </a:rPr>
              <a:t>herplant</a:t>
            </a:r>
            <a:endParaRPr lang="nl-NL" dirty="0">
              <a:latin typeface="Tenorite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 pitchFamily="2" charset="0"/>
              </a:rPr>
              <a:t>Groei van de wortels geeft overlast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 pitchFamily="2" charset="0"/>
              </a:rPr>
              <a:t>Onderhoud kan beter i.v.m. gevaar voor huizen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effectLst/>
              <a:latin typeface="Tenor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3D7EE-2A1F-636B-E313-E1279F35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Planning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9E814E5-8EC9-0807-1951-3F4F3277C6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Gemeente Maashorst | Inloopbijeenkomst Molengraaf | 15 januari 2026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78B6B6-2629-09D9-08D9-B9E065039C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nl-NL" dirty="0"/>
          </a:p>
          <a:p>
            <a:r>
              <a:rPr lang="nl-NL" dirty="0"/>
              <a:t>Start project				15 januari 2026</a:t>
            </a:r>
          </a:p>
          <a:p>
            <a:endParaRPr lang="nl-NL" dirty="0"/>
          </a:p>
          <a:p>
            <a:r>
              <a:rPr lang="nl-NL" dirty="0">
                <a:latin typeface="Tenorite"/>
              </a:rPr>
              <a:t>Inloopbijeenkomst voorlopig ontwerp	mei 2026</a:t>
            </a:r>
            <a:endParaRPr lang="nl-NL" dirty="0"/>
          </a:p>
          <a:p>
            <a:endParaRPr lang="nl-NL" dirty="0"/>
          </a:p>
          <a:p>
            <a:r>
              <a:rPr lang="nl-NL" dirty="0">
                <a:latin typeface="Tenorite"/>
              </a:rPr>
              <a:t>Vaststellen ontwerp			juni 2026</a:t>
            </a:r>
            <a:endParaRPr lang="nl-NL" dirty="0"/>
          </a:p>
          <a:p>
            <a:endParaRPr lang="nl-NL" dirty="0"/>
          </a:p>
          <a:p>
            <a:r>
              <a:rPr lang="nl-NL" dirty="0"/>
              <a:t>Start uitvoering 				najaar 2027</a:t>
            </a:r>
          </a:p>
          <a:p>
            <a:r>
              <a:rPr lang="nl-NL" dirty="0"/>
              <a:t>Na afronding Schutsboomstraat en in combinatie met Runstraat</a:t>
            </a:r>
          </a:p>
        </p:txBody>
      </p:sp>
    </p:spTree>
    <p:extLst>
      <p:ext uri="{BB962C8B-B14F-4D97-AF65-F5344CB8AC3E}">
        <p14:creationId xmlns:p14="http://schemas.microsoft.com/office/powerpoint/2010/main" val="36647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E3ABD-4140-6512-B8A2-93AA0127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Wensen en ideeën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BB24104-3789-1734-625E-4467A0D35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Gemeente Maashorst | Inloopbijeenkomst Molengraaf | 15 januari 2026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D33FBA-45A3-09FA-3DD4-F13A4ADA4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/>
              </a:rPr>
              <a:t>WAT IS GOED?</a:t>
            </a:r>
            <a:br>
              <a:rPr lang="nl-NL" dirty="0"/>
            </a:br>
            <a:r>
              <a:rPr lang="nl-NL" dirty="0">
                <a:latin typeface="Tenorite"/>
              </a:rPr>
              <a:t>Wat kan worden behouden, waar moeten we rekening mee houden?</a:t>
            </a:r>
            <a:br>
              <a:rPr lang="nl-NL" dirty="0"/>
            </a:b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/>
              </a:rPr>
              <a:t>WAT KAN BETER?</a:t>
            </a:r>
          </a:p>
          <a:p>
            <a:pPr lvl="0"/>
            <a:r>
              <a:rPr lang="nl-NL" dirty="0">
                <a:latin typeface="Tenorite"/>
              </a:rPr>
              <a:t>    Heeft u hier ook ideeën voor?</a:t>
            </a:r>
            <a:br>
              <a:rPr lang="nl-NL" dirty="0"/>
            </a:b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/>
              </a:rPr>
              <a:t>WAT MOGEN WE NIET VERGETEN?</a:t>
            </a:r>
            <a:br>
              <a:rPr lang="nl-NL" dirty="0"/>
            </a:br>
            <a:r>
              <a:rPr lang="nl-NL" dirty="0">
                <a:latin typeface="Tenorite"/>
              </a:rPr>
              <a:t>Soms heel praktisch zoals inritten – afvalcontainers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dirty="0">
              <a:latin typeface="Tenorite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dirty="0">
              <a:latin typeface="Tenorite"/>
            </a:endParaRPr>
          </a:p>
          <a:p>
            <a:pPr lvl="0"/>
            <a:endParaRPr lang="nl-NL" dirty="0">
              <a:latin typeface="Tenorite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dirty="0">
              <a:latin typeface="Tenorit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/>
              </a:rPr>
              <a:t>REACTIES?</a:t>
            </a:r>
            <a:br>
              <a:rPr lang="nl-NL" dirty="0"/>
            </a:br>
            <a:r>
              <a:rPr lang="nl-NL" dirty="0">
                <a:latin typeface="Tenorite"/>
              </a:rPr>
              <a:t>Opmerkingen, ideeën en andere zaken kunnen worden opgeschreven op reactieformulieren. Deze worden meegenomen in de verdere uitwerking van de plannen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61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C8270-0BAE-4615-A257-8FDE2513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Projectgebied Molengraaf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5F90D3-FD86-48BC-BFFA-CE531809F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noProof="0" dirty="0"/>
              <a:t>Gemeente Maashorst | </a:t>
            </a:r>
            <a:r>
              <a:rPr lang="nl-NL" dirty="0"/>
              <a:t>Inloop</a:t>
            </a:r>
            <a:r>
              <a:rPr lang="nl-NL" noProof="0" dirty="0"/>
              <a:t>bijeenkomst Molengraaf | 15 januari 2026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54ABAF-4650-45A5-B378-21BA02601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800" y="1042585"/>
            <a:ext cx="11257200" cy="3852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ts val="1300"/>
              </a:lnSpc>
            </a:pPr>
            <a:endParaRPr lang="nl-NL" sz="2400" i="1" dirty="0">
              <a:effectLst/>
              <a:latin typeface="Tenorite" panose="00000500000000000000" pitchFamily="2" charset="0"/>
              <a:ea typeface="Tenorite" panose="00000500000000000000" pitchFamily="2" charset="0"/>
              <a:cs typeface="Lucida Sans Unicode" panose="020B0602030504020204" pitchFamily="34" charset="0"/>
            </a:endParaRPr>
          </a:p>
          <a:p>
            <a:pPr>
              <a:lnSpc>
                <a:spcPts val="1300"/>
              </a:lnSpc>
            </a:pPr>
            <a:endParaRPr lang="nl-NL" sz="2400" i="1" dirty="0">
              <a:ea typeface="Tenorite" panose="00000500000000000000" pitchFamily="2" charset="0"/>
              <a:cs typeface="Lucida Sans Unicode" panose="020B0602030504020204" pitchFamily="34" charset="0"/>
            </a:endParaRPr>
          </a:p>
          <a:p>
            <a:pPr>
              <a:lnSpc>
                <a:spcPts val="1300"/>
              </a:lnSpc>
            </a:pPr>
            <a:r>
              <a:rPr lang="nl-NL" sz="1800">
                <a:effectLst/>
                <a:latin typeface="Tenorite" panose="00000500000000000000" pitchFamily="2" charset="0"/>
                <a:ea typeface="Tenorite" panose="00000500000000000000" pitchFamily="2" charset="0"/>
                <a:cs typeface="Lucida Sans Unicode" panose="020B0602030504020204" pitchFamily="34" charset="0"/>
              </a:rPr>
              <a:t>Noordzijde</a:t>
            </a:r>
            <a:r>
              <a:rPr lang="nl-NL" sz="1800" dirty="0">
                <a:effectLst/>
                <a:latin typeface="Tenorite" panose="00000500000000000000" pitchFamily="2" charset="0"/>
                <a:ea typeface="Tenorite" panose="00000500000000000000" pitchFamily="2" charset="0"/>
                <a:cs typeface="Lucida Sans Unicode" panose="020B0602030504020204" pitchFamily="34" charset="0"/>
              </a:rPr>
              <a:t>:	</a:t>
            </a:r>
            <a:r>
              <a:rPr lang="nl-NL" dirty="0">
                <a:ea typeface="Tenorite" panose="00000500000000000000" pitchFamily="2" charset="0"/>
                <a:cs typeface="Lucida Sans Unicode" panose="020B0602030504020204" pitchFamily="34" charset="0"/>
              </a:rPr>
              <a:t> Bestaande erfgrenzen 		Oostzijde: Splitsing ‘t </a:t>
            </a:r>
            <a:r>
              <a:rPr lang="nl-NL" dirty="0" err="1">
                <a:ea typeface="Tenorite" panose="00000500000000000000" pitchFamily="2" charset="0"/>
                <a:cs typeface="Lucida Sans Unicode" panose="020B0602030504020204" pitchFamily="34" charset="0"/>
              </a:rPr>
              <a:t>Oliemeulen</a:t>
            </a:r>
            <a:r>
              <a:rPr lang="nl-NL" dirty="0">
                <a:ea typeface="Tenorite" panose="00000500000000000000" pitchFamily="2" charset="0"/>
                <a:cs typeface="Lucida Sans Unicode" panose="020B0602030504020204" pitchFamily="34" charset="0"/>
              </a:rPr>
              <a:t> / </a:t>
            </a:r>
            <a:r>
              <a:rPr lang="nl-NL" dirty="0" err="1">
                <a:ea typeface="Tenorite" panose="00000500000000000000" pitchFamily="2" charset="0"/>
                <a:cs typeface="Lucida Sans Unicode" panose="020B0602030504020204" pitchFamily="34" charset="0"/>
              </a:rPr>
              <a:t>Lorskensstraat</a:t>
            </a:r>
            <a:endParaRPr lang="nl-NL" dirty="0">
              <a:ea typeface="Tenorite" panose="00000500000000000000" pitchFamily="2" charset="0"/>
              <a:cs typeface="Lucida Sans Unicode" panose="020B0602030504020204" pitchFamily="34" charset="0"/>
            </a:endParaRPr>
          </a:p>
          <a:p>
            <a:pPr>
              <a:lnSpc>
                <a:spcPts val="1300"/>
              </a:lnSpc>
            </a:pPr>
            <a:endParaRPr lang="nl-NL" sz="1800" dirty="0">
              <a:effectLst/>
              <a:latin typeface="Tenorite" panose="00000500000000000000" pitchFamily="2" charset="0"/>
              <a:ea typeface="Tenorite" panose="00000500000000000000" pitchFamily="2" charset="0"/>
              <a:cs typeface="Times New Roman" panose="02020603050405020304" pitchFamily="18" charset="0"/>
            </a:endParaRPr>
          </a:p>
          <a:p>
            <a:pPr marL="895350" indent="-895350">
              <a:lnSpc>
                <a:spcPts val="1300"/>
              </a:lnSpc>
            </a:pPr>
            <a:r>
              <a:rPr lang="nl-NL" sz="1800" dirty="0">
                <a:effectLst/>
                <a:latin typeface="Tenorite" panose="00000500000000000000" pitchFamily="2" charset="0"/>
                <a:ea typeface="Tenorite" panose="00000500000000000000" pitchFamily="2" charset="0"/>
                <a:cs typeface="Lucida Sans Unicode" panose="020B0602030504020204" pitchFamily="34" charset="0"/>
              </a:rPr>
              <a:t>Zuidzijde:	</a:t>
            </a:r>
            <a:r>
              <a:rPr lang="nl-NL" dirty="0">
                <a:ea typeface="Tenorite" panose="00000500000000000000" pitchFamily="2" charset="0"/>
                <a:cs typeface="Lucida Sans Unicode" panose="020B0602030504020204" pitchFamily="34" charset="0"/>
              </a:rPr>
              <a:t> Bestaande erfgrenzen, watergang	Westzijde: Aansluiting Runstraat</a:t>
            </a:r>
          </a:p>
          <a:p>
            <a:pPr marL="895350" indent="-895350">
              <a:lnSpc>
                <a:spcPts val="1300"/>
              </a:lnSpc>
            </a:pPr>
            <a:endParaRPr lang="nl-NL" sz="1800" dirty="0">
              <a:effectLst/>
              <a:latin typeface="Tenorite" panose="00000500000000000000" pitchFamily="2" charset="0"/>
              <a:ea typeface="Tenorite" panose="00000500000000000000" pitchFamily="2" charset="0"/>
              <a:cs typeface="Lucida Sans Unicode" panose="020B0602030504020204" pitchFamily="34" charset="0"/>
            </a:endParaRPr>
          </a:p>
          <a:p>
            <a:pPr marL="895350" indent="-895350">
              <a:lnSpc>
                <a:spcPts val="1300"/>
              </a:lnSpc>
            </a:pPr>
            <a:endParaRPr lang="nl-NL" sz="1800" dirty="0">
              <a:effectLst/>
              <a:latin typeface="Tenorite" panose="00000500000000000000" pitchFamily="2" charset="0"/>
              <a:ea typeface="Tenorite" panose="000005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endParaRPr lang="nl-NL" dirty="0">
              <a:ea typeface="Tenorite" panose="00000500000000000000" pitchFamily="2" charset="0"/>
              <a:cs typeface="Lucida Sans Unicode" panose="020B0602030504020204" pitchFamily="34" charset="0"/>
            </a:endParaRPr>
          </a:p>
          <a:p>
            <a:pPr>
              <a:lnSpc>
                <a:spcPts val="1300"/>
              </a:lnSpc>
            </a:pPr>
            <a:endParaRPr lang="nl-NL" sz="1800" dirty="0">
              <a:effectLst/>
              <a:latin typeface="Tenorite" panose="00000500000000000000" pitchFamily="2" charset="0"/>
              <a:ea typeface="Tenorite" panose="00000500000000000000" pitchFamily="2" charset="0"/>
              <a:cs typeface="Lucida Sans Unicode" panose="020B0602030504020204" pitchFamily="34" charset="0"/>
            </a:endParaRPr>
          </a:p>
          <a:p>
            <a:pPr>
              <a:lnSpc>
                <a:spcPts val="1300"/>
              </a:lnSpc>
            </a:pPr>
            <a:endParaRPr lang="nl-NL" sz="1800" dirty="0">
              <a:effectLst/>
              <a:latin typeface="Tenorite" panose="00000500000000000000" pitchFamily="2" charset="0"/>
              <a:ea typeface="Tenorite" panose="000005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B600342-E0C0-00C3-6B32-5000DCE97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690238"/>
            <a:ext cx="10800000" cy="3246671"/>
          </a:xfrm>
          <a:prstGeom prst="rect">
            <a:avLst/>
          </a:prstGeom>
        </p:spPr>
      </p:pic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3783F378-60C5-A39F-09F6-A4D8F01FA0A3}"/>
              </a:ext>
            </a:extLst>
          </p:cNvPr>
          <p:cNvCxnSpPr>
            <a:cxnSpLocks/>
          </p:cNvCxnSpPr>
          <p:nvPr/>
        </p:nvCxnSpPr>
        <p:spPr>
          <a:xfrm flipV="1">
            <a:off x="1295400" y="4073236"/>
            <a:ext cx="1992745" cy="774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63447A7D-6371-B160-331A-F0F3A2FD601D}"/>
              </a:ext>
            </a:extLst>
          </p:cNvPr>
          <p:cNvCxnSpPr>
            <a:cxnSpLocks/>
          </p:cNvCxnSpPr>
          <p:nvPr/>
        </p:nvCxnSpPr>
        <p:spPr>
          <a:xfrm>
            <a:off x="3288145" y="4064000"/>
            <a:ext cx="2419928" cy="6003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860D3A3-8498-35E7-557A-C8B6633D7FE2}"/>
              </a:ext>
            </a:extLst>
          </p:cNvPr>
          <p:cNvCxnSpPr>
            <a:cxnSpLocks/>
          </p:cNvCxnSpPr>
          <p:nvPr/>
        </p:nvCxnSpPr>
        <p:spPr>
          <a:xfrm flipV="1">
            <a:off x="5708073" y="2778800"/>
            <a:ext cx="5264727" cy="1923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4F66A9A5-F99A-F8B7-82EB-0C4923667621}"/>
              </a:ext>
            </a:extLst>
          </p:cNvPr>
          <p:cNvCxnSpPr>
            <a:cxnSpLocks/>
          </p:cNvCxnSpPr>
          <p:nvPr/>
        </p:nvCxnSpPr>
        <p:spPr>
          <a:xfrm>
            <a:off x="10982036" y="2794000"/>
            <a:ext cx="170464" cy="4479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9D2CB585-6E6B-00BC-DF11-93B6FDDF443A}"/>
              </a:ext>
            </a:extLst>
          </p:cNvPr>
          <p:cNvCxnSpPr>
            <a:cxnSpLocks/>
          </p:cNvCxnSpPr>
          <p:nvPr/>
        </p:nvCxnSpPr>
        <p:spPr>
          <a:xfrm flipH="1">
            <a:off x="5463308" y="3241964"/>
            <a:ext cx="5685560" cy="23922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9B6A2175-196A-A10F-9FB3-F59F50D52F16}"/>
              </a:ext>
            </a:extLst>
          </p:cNvPr>
          <p:cNvCxnSpPr>
            <a:cxnSpLocks/>
          </p:cNvCxnSpPr>
          <p:nvPr/>
        </p:nvCxnSpPr>
        <p:spPr>
          <a:xfrm flipH="1">
            <a:off x="3986784" y="5606473"/>
            <a:ext cx="1510873" cy="2422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1BA2BD1-58F8-D476-268C-3E612B0E9334}"/>
              </a:ext>
            </a:extLst>
          </p:cNvPr>
          <p:cNvCxnSpPr/>
          <p:nvPr/>
        </p:nvCxnSpPr>
        <p:spPr>
          <a:xfrm flipH="1">
            <a:off x="1671782" y="5237908"/>
            <a:ext cx="1754909" cy="6108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93E47F54-8C02-D45D-BAB8-2E4A235543C2}"/>
              </a:ext>
            </a:extLst>
          </p:cNvPr>
          <p:cNvCxnSpPr>
            <a:cxnSpLocks/>
          </p:cNvCxnSpPr>
          <p:nvPr/>
        </p:nvCxnSpPr>
        <p:spPr>
          <a:xfrm flipH="1" flipV="1">
            <a:off x="1295400" y="4857461"/>
            <a:ext cx="367145" cy="928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F426FD8-7143-F0BA-D9FA-2AF34EF4DC53}"/>
              </a:ext>
            </a:extLst>
          </p:cNvPr>
          <p:cNvCxnSpPr>
            <a:cxnSpLocks/>
          </p:cNvCxnSpPr>
          <p:nvPr/>
        </p:nvCxnSpPr>
        <p:spPr>
          <a:xfrm flipH="1" flipV="1">
            <a:off x="3426691" y="5237908"/>
            <a:ext cx="560093" cy="6108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9601C-954E-66D7-7010-5D031C45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Molengraaf in één project met Runstraat?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48AC81-0206-2FFF-23EB-9954A2CCA9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Gemeente Maashorst | Inloopbijeenkomst Molengraaf | 15 januari 2026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06C6FD-3B2B-7BAD-DE35-4958D59CC3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Nieuw hemelwaterriool Runstraat voert water af via Molengraaf naar ‘t </a:t>
            </a:r>
            <a:r>
              <a:rPr lang="nl-NL" dirty="0" err="1"/>
              <a:t>Oliemeulen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Asfaltverharding in de gehele Molengraaf is aan onderhoud toe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/>
              </a:rPr>
              <a:t>Efficiënt en effectief om wegen samen te pakken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/>
              </a:rPr>
              <a:t>Uitvoering gefaseerd per straat in verband met bereikbaarheid woonwijk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81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C8270-0BAE-4615-A257-8FDE2513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gaan we doen?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5F90D3-FD86-48BC-BFFA-CE531809F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Gemeente Maashorst | Inloopbijeenkomst Molengraaf | 15 januari 2026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50F8441-C2B9-EB22-7CFF-2D90FB9D3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346" y="1188000"/>
            <a:ext cx="2950720" cy="2950720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54ABAF-4650-45A5-B378-21BA02601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Vernieuwen weg met straatstenen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Gedeeltelijk vernieuwen vuilwaterriool en nieuwe aanleg hemelwaterriool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Aanpassen openbare verlichting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Vergroten verkeersveiligheid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Aanpassen openbaar groen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Wegen klimaatbestendig maken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47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FEF80-BEFE-66AE-A41E-A4BFA58DD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C96C5-F32E-B21F-F510-8DF8F267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onderzoeken gaan we doen?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D64B7EE-0D5F-76B4-9DF2-3AE80692E3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Gemeente Maashorst | Inloopbijeenkomst Molengraaf | 15 januari 2026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8D73FC-316D-9011-D9B2-5CBF6A0B44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Uitvoeren parkeeronderzoek		(periode tussen 23 feb en 8 maart 2026)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Uitvoeren verkeerstelling			(periode tussen 23 feb en 8 maart 2026)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Milieukundige onderzoeken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Bepalen kwaliteit bestaande bomen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Ligging kabels en leidingen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2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C8270-0BAE-4615-A257-8FDE2513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Welke kaders hebben we?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5F90D3-FD86-48BC-BFFA-CE531809F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Gemeente Maashorst | Inloopbijeenkomst Molengraaf | 15 januari 2026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54ABAF-4650-45A5-B378-21BA02601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1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Ontwerp moet minimaal 40 jaar mee gaan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1800" dirty="0">
                <a:solidFill>
                  <a:srgbClr val="000000"/>
                </a:solidFill>
                <a:latin typeface="Tenorite"/>
                <a:ea typeface="ＭＳ Ｐゴシック"/>
              </a:rPr>
              <a:t>Gezonde bomen </a:t>
            </a:r>
            <a:r>
              <a:rPr lang="nl-NL" altLang="nl-NL" sz="1800" i="1" dirty="0">
                <a:solidFill>
                  <a:srgbClr val="000000"/>
                </a:solidFill>
                <a:latin typeface="Tenorite"/>
                <a:ea typeface="ＭＳ Ｐゴシック"/>
              </a:rPr>
              <a:t>bij voorkeur </a:t>
            </a:r>
            <a:r>
              <a:rPr lang="nl-NL" altLang="nl-NL" sz="1800" dirty="0">
                <a:solidFill>
                  <a:srgbClr val="000000"/>
                </a:solidFill>
                <a:latin typeface="Tenorite"/>
                <a:ea typeface="ＭＳ Ｐゴシック"/>
              </a:rPr>
              <a:t>handhaven</a:t>
            </a:r>
            <a:r>
              <a:rPr lang="nl-NL" altLang="nl-NL" dirty="0">
                <a:solidFill>
                  <a:srgbClr val="000000"/>
                </a:solidFill>
                <a:latin typeface="Tenorite"/>
                <a:ea typeface="ＭＳ Ｐゴシック"/>
              </a:rPr>
              <a:t>, ontwerp mag er niet onder lijden </a:t>
            </a:r>
            <a:endParaRPr lang="nl-NL" altLang="nl-NL" sz="1800" dirty="0">
              <a:solidFill>
                <a:srgbClr val="FF0000"/>
              </a:solidFill>
              <a:latin typeface="Tenorite"/>
              <a:ea typeface="ＭＳ Ｐゴシック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1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Maatregelen tegen hittestress en wateroverlast</a:t>
            </a:r>
            <a:br>
              <a:rPr lang="nl-NL" altLang="nl-NL" sz="1800" dirty="0">
                <a:solidFill>
                  <a:srgbClr val="000000"/>
                </a:solidFill>
                <a:ea typeface="ＭＳ Ｐゴシック" panose="020B0600070205080204" pitchFamily="34" charset="-128"/>
              </a:rPr>
            </a:br>
            <a:br>
              <a:rPr lang="nl-NL" altLang="nl-NL" sz="1800" dirty="0">
                <a:solidFill>
                  <a:srgbClr val="000000"/>
                </a:solidFill>
                <a:ea typeface="ＭＳ Ｐゴシック" panose="020B0600070205080204" pitchFamily="34" charset="-128"/>
              </a:rPr>
            </a:br>
            <a:br>
              <a:rPr lang="nl-NL" altLang="nl-NL" sz="1800" dirty="0">
                <a:solidFill>
                  <a:srgbClr val="000000"/>
                </a:solidFill>
                <a:ea typeface="ＭＳ Ｐゴシック" panose="020B0600070205080204" pitchFamily="34" charset="-128"/>
              </a:rPr>
            </a:b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47DCDD1-6726-5683-2733-21EDD8402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81" y="4358737"/>
            <a:ext cx="7400925" cy="17653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2C7582B-A90C-4752-1B66-46814106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1" y="1775729"/>
            <a:ext cx="2939538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C8270-0BAE-4615-A257-8FDE2513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Welke kaders hebben we?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5F90D3-FD86-48BC-BFFA-CE531809F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Gemeente Maashorst | Inloopbijeenkomst Molengraaf | 15 januari 2026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54ABAF-4650-45A5-B378-21BA02601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00" y="1188000"/>
            <a:ext cx="11257200" cy="4485012"/>
          </a:xfrm>
        </p:spPr>
        <p:txBody>
          <a:bodyPr vert="horz" lIns="0" tIns="0" rIns="0" bIns="0" rtlCol="0" anchor="t">
            <a:normAutofit/>
          </a:bodyPr>
          <a:lstStyle/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1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Hergebruik van gebakken straatstenen, o</a:t>
            </a:r>
            <a:r>
              <a:rPr lang="nl-NL" altLang="nl-NL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verige materialen duurzaam vernieuwen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>
                <a:latin typeface="Tenorite"/>
                <a:ea typeface="ＭＳ Ｐゴシック"/>
              </a:rPr>
              <a:t>Weginrichting duurzaam en veilig (30 km zone)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Toepassen convenant Fietsforum Maashorst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rgbClr val="000000"/>
                </a:solidFill>
                <a:latin typeface="Tenorite"/>
                <a:ea typeface="ＭＳ Ｐゴシック"/>
              </a:rPr>
              <a:t>Toepassen afspraken Adviesraad Sociaal Domein, themagroep Toegankelijkheid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rgbClr val="000000"/>
                </a:solidFill>
                <a:latin typeface="Tenorite"/>
                <a:ea typeface="ＭＳ Ｐゴシック"/>
              </a:rPr>
              <a:t>Waarborgen toegankelijkheid lijnbus en hulpdiensten</a:t>
            </a:r>
          </a:p>
          <a:p>
            <a:endParaRPr lang="nl-NL" sz="18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42E5D19-8D1C-BC95-073C-415620DC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30" y="2133274"/>
            <a:ext cx="370947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75D04-EF6B-172C-0A06-39B55042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Resultaten enquête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40F03F-CFBC-13C5-617C-90B02157B7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Gemeente Maashorst | Inloopbijeenkomst Molengraaf | 15 januari 2026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9128E3-4E60-F80B-8215-A3CE966C5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b="1">
                <a:solidFill>
                  <a:schemeClr val="tx2"/>
                </a:solidFill>
              </a:rPr>
              <a:t>Verkeersveiligheid</a:t>
            </a:r>
          </a:p>
          <a:p>
            <a:endParaRPr lang="nl-NL" b="1">
              <a:solidFill>
                <a:schemeClr val="tx2"/>
              </a:solidFill>
            </a:endParaRPr>
          </a:p>
          <a:p>
            <a:endParaRPr lang="nl-NL" b="1">
              <a:solidFill>
                <a:schemeClr val="tx2"/>
              </a:solidFill>
            </a:endParaRPr>
          </a:p>
          <a:p>
            <a:endParaRPr lang="nl-NL" b="1">
              <a:solidFill>
                <a:schemeClr val="tx2"/>
              </a:solidFill>
            </a:endParaRPr>
          </a:p>
          <a:p>
            <a:endParaRPr lang="nl-NL" b="1">
              <a:solidFill>
                <a:schemeClr val="tx2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EE4343-CC25-379C-B82A-29A10AA87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00" y="1725275"/>
            <a:ext cx="7049484" cy="411537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6ED3E33-ACC0-0D9B-9CA7-1D260CD23DFA}"/>
              </a:ext>
            </a:extLst>
          </p:cNvPr>
          <p:cNvSpPr txBox="1"/>
          <p:nvPr/>
        </p:nvSpPr>
        <p:spPr>
          <a:xfrm>
            <a:off x="6220206" y="1571513"/>
            <a:ext cx="5648706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>
                <a:latin typeface="Tenorite"/>
                <a:ea typeface="ＭＳ Ｐゴシック"/>
              </a:rPr>
              <a:t>Hogere drempel of zebrapad bij Hertenpark</a:t>
            </a:r>
            <a:endParaRPr lang="nl-NL" altLang="nl-NL" sz="1800" dirty="0">
              <a:latin typeface="Tenorite"/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/>
                <a:ea typeface="ＭＳ Ｐゴシック"/>
              </a:rPr>
              <a:t>Groenstrook versmallen en hierdoor parkeerplekken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/>
                <a:ea typeface="ＭＳ Ｐゴシック"/>
              </a:rPr>
              <a:t>Drempels/wegversmallingen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/>
                <a:ea typeface="ＭＳ Ｐゴシック"/>
              </a:rPr>
              <a:t>Eenrichtingsverkeer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/>
                <a:ea typeface="ＭＳ Ｐゴシック"/>
              </a:rPr>
              <a:t>Parkeerverbod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/>
                <a:ea typeface="ＭＳ Ｐゴシック"/>
              </a:rPr>
              <a:t>Wegversmalling door een sluis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/>
              </a:rPr>
              <a:t>Meer veilige oversteekmogelijkheden aanbrengen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83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75D04-EF6B-172C-0A06-39B55042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Resultaten enquête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40F03F-CFBC-13C5-617C-90B02157B7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Gemeente Maashorst | Inloopbijeenkomst Molengraaf | 15 januari 2026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9128E3-4E60-F80B-8215-A3CE966C5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Trottoirs veilig?</a:t>
            </a:r>
          </a:p>
          <a:p>
            <a:endParaRPr lang="nl-NL" b="1" dirty="0">
              <a:solidFill>
                <a:schemeClr val="tx2"/>
              </a:solidFill>
            </a:endParaRPr>
          </a:p>
          <a:p>
            <a:endParaRPr lang="nl-NL" b="1" dirty="0">
              <a:solidFill>
                <a:schemeClr val="tx2"/>
              </a:solidFill>
            </a:endParaRPr>
          </a:p>
          <a:p>
            <a:endParaRPr lang="nl-NL" b="1" dirty="0">
              <a:solidFill>
                <a:schemeClr val="tx2"/>
              </a:solidFill>
            </a:endParaRPr>
          </a:p>
          <a:p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F50A56E-9922-A922-96FE-C04B71ACC01E}"/>
              </a:ext>
            </a:extLst>
          </p:cNvPr>
          <p:cNvSpPr txBox="1"/>
          <p:nvPr/>
        </p:nvSpPr>
        <p:spPr>
          <a:xfrm>
            <a:off x="4665785" y="224025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Tenorite" pitchFamily="2" charset="0"/>
              </a:rPr>
              <a:t>Ongelijk liggende stoeptegels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Tenorite" pitchFamily="2" charset="0"/>
              </a:rPr>
              <a:t>Schuine overgang naar pad zou voor rolstoel / rollator beter zijn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C4E819-6994-CF08-0773-B0C1CDE14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00" y="1830903"/>
            <a:ext cx="268714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Gemeente Maashorst">
  <a:themeElements>
    <a:clrScheme name="Gemeente Maashorst">
      <a:dk1>
        <a:srgbClr val="000000"/>
      </a:dk1>
      <a:lt1>
        <a:sysClr val="window" lastClr="FFFFFF"/>
      </a:lt1>
      <a:dk2>
        <a:srgbClr val="8C1978"/>
      </a:dk2>
      <a:lt2>
        <a:srgbClr val="645A55"/>
      </a:lt2>
      <a:accent1>
        <a:srgbClr val="8C1978"/>
      </a:accent1>
      <a:accent2>
        <a:srgbClr val="4A96D2"/>
      </a:accent2>
      <a:accent3>
        <a:srgbClr val="73B72B"/>
      </a:accent3>
      <a:accent4>
        <a:srgbClr val="EE7016"/>
      </a:accent4>
      <a:accent5>
        <a:srgbClr val="D51252"/>
      </a:accent5>
      <a:accent6>
        <a:srgbClr val="D5AD00"/>
      </a:accent6>
      <a:hlink>
        <a:srgbClr val="8C1978"/>
      </a:hlink>
      <a:folHlink>
        <a:srgbClr val="8C19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BE82CB64-C58E-4B42-93DF-904379E833B0}" vid="{47CF4EAA-D643-4CC0-9329-337D0240AE4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10785DF0A50E47937D94F34A9B2706" ma:contentTypeVersion="14" ma:contentTypeDescription="Een nieuw document maken." ma:contentTypeScope="" ma:versionID="674a599607f929616dfe29a3a8269f85">
  <xsd:schema xmlns:xsd="http://www.w3.org/2001/XMLSchema" xmlns:xs="http://www.w3.org/2001/XMLSchema" xmlns:p="http://schemas.microsoft.com/office/2006/metadata/properties" xmlns:ns2="ea10cc3d-0535-4e21-a902-16b7baaaef0b" xmlns:ns3="0549eda3-6aae-4382-afcd-460769a72086" targetNamespace="http://schemas.microsoft.com/office/2006/metadata/properties" ma:root="true" ma:fieldsID="981b3e8cf937898c75219ee5d1c6af59" ns2:_="" ns3:_="">
    <xsd:import namespace="ea10cc3d-0535-4e21-a902-16b7baaaef0b"/>
    <xsd:import namespace="0549eda3-6aae-4382-afcd-460769a720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0cc3d-0535-4e21-a902-16b7baaaef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a8518b84-1a41-49a9-9f4b-539ecdca22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9eda3-6aae-4382-afcd-460769a720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9c49d25-b662-418b-a7eb-ea8ad1988946}" ma:internalName="TaxCatchAll" ma:showField="CatchAllData" ma:web="0549eda3-6aae-4382-afcd-460769a720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49eda3-6aae-4382-afcd-460769a72086" xsi:nil="true"/>
    <lcf76f155ced4ddcb4097134ff3c332f xmlns="ea10cc3d-0535-4e21-a902-16b7baaaef0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8FD973-9BE3-411E-A91E-DE7D02F8C2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0cc3d-0535-4e21-a902-16b7baaaef0b"/>
    <ds:schemaRef ds:uri="0549eda3-6aae-4382-afcd-460769a720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182369-F783-46B9-AAFA-55217E73B7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C027C-C1B7-408D-943E-13B5BB3FD44B}">
  <ds:schemaRefs>
    <ds:schemaRef ds:uri="aaadee06-64bb-4dac-a566-72e745f41e88"/>
    <ds:schemaRef ds:uri="http://schemas.microsoft.com/office/2006/metadata/properties"/>
    <ds:schemaRef ds:uri="http://schemas.microsoft.com/office/infopath/2007/PartnerControls"/>
    <ds:schemaRef ds:uri="0549eda3-6aae-4382-afcd-460769a72086"/>
    <ds:schemaRef ds:uri="ea10cc3d-0535-4e21-a902-16b7baaaef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huisstijl-powerpoint-sjabloon (1)</Template>
  <TotalTime>582</TotalTime>
  <Words>672</Words>
  <Application>Microsoft Office PowerPoint</Application>
  <PresentationFormat>Breedbeeld</PresentationFormat>
  <Paragraphs>153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Tenorite</vt:lpstr>
      <vt:lpstr>Gemeente Maashorst</vt:lpstr>
      <vt:lpstr>HERINRICHTING MOLENGRAAF</vt:lpstr>
      <vt:lpstr>Projectgebied Molengraaf</vt:lpstr>
      <vt:lpstr>Waarom Molengraaf in één project met Runstraat?</vt:lpstr>
      <vt:lpstr>Wat gaan we doen?</vt:lpstr>
      <vt:lpstr>Welke onderzoeken gaan we doen?</vt:lpstr>
      <vt:lpstr>Welke kaders hebben we?</vt:lpstr>
      <vt:lpstr>Welke kaders hebben we?</vt:lpstr>
      <vt:lpstr>Resultaten enquête </vt:lpstr>
      <vt:lpstr>Resultaten enquête </vt:lpstr>
      <vt:lpstr>Resultaten enquête </vt:lpstr>
      <vt:lpstr>Resultaten enquête </vt:lpstr>
      <vt:lpstr>Resultaten enquête </vt:lpstr>
      <vt:lpstr>Resultaten enquête </vt:lpstr>
      <vt:lpstr>Planning</vt:lpstr>
      <vt:lpstr>Wensen en ideeën</vt:lpstr>
    </vt:vector>
  </TitlesOfParts>
  <Company>Gemeente Maashorst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HERINRICHTING SCHUTSBOOMSTRAAT  - RUNSTRAAT</dc:title>
  <dc:creator>Harry Bouquet</dc:creator>
  <cp:lastModifiedBy>Marina Salden</cp:lastModifiedBy>
  <cp:revision>14</cp:revision>
  <dcterms:created xsi:type="dcterms:W3CDTF">2024-09-11T09:54:38Z</dcterms:created>
  <dcterms:modified xsi:type="dcterms:W3CDTF">2026-01-18T08:39:17Z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ContentTypeId">
    <vt:lpwstr>0x010100F910785DF0A50E47937D94F34A9B2706</vt:lpwstr>
  </property>
  <property fmtid="{D5CDD505-2E9C-101B-9397-08002B2CF9AE}" pid="6" name="MediaServiceImageTags">
    <vt:lpwstr/>
  </property>
</Properties>
</file>