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9" r:id="rId4"/>
  </p:sldMasterIdLst>
  <p:notesMasterIdLst>
    <p:notesMasterId r:id="rId25"/>
  </p:notesMasterIdLst>
  <p:sldIdLst>
    <p:sldId id="394" r:id="rId5"/>
    <p:sldId id="439" r:id="rId6"/>
    <p:sldId id="446" r:id="rId7"/>
    <p:sldId id="276" r:id="rId8"/>
    <p:sldId id="283" r:id="rId9"/>
    <p:sldId id="281" r:id="rId10"/>
    <p:sldId id="282" r:id="rId11"/>
    <p:sldId id="286" r:id="rId12"/>
    <p:sldId id="284" r:id="rId13"/>
    <p:sldId id="285" r:id="rId14"/>
    <p:sldId id="431" r:id="rId15"/>
    <p:sldId id="453" r:id="rId16"/>
    <p:sldId id="454" r:id="rId17"/>
    <p:sldId id="455" r:id="rId18"/>
    <p:sldId id="443" r:id="rId19"/>
    <p:sldId id="450" r:id="rId20"/>
    <p:sldId id="452" r:id="rId21"/>
    <p:sldId id="451" r:id="rId22"/>
    <p:sldId id="441" r:id="rId23"/>
    <p:sldId id="420" r:id="rId24"/>
  </p:sldIdLst>
  <p:sldSz cx="24384000" cy="13716000"/>
  <p:notesSz cx="6858000" cy="9144000"/>
  <p:defaultTextStyle>
    <a:defPPr>
      <a:defRPr lang="nl-NL"/>
    </a:defPPr>
    <a:lvl1pPr algn="ctr" defTabSz="584200" rtl="0" fontAlgn="base" hangingPunct="0">
      <a:spcBef>
        <a:spcPct val="0"/>
      </a:spcBef>
      <a:spcAft>
        <a:spcPct val="0"/>
      </a:spcAft>
      <a:defRPr sz="4600" kern="1200">
        <a:solidFill>
          <a:srgbClr val="000000"/>
        </a:solidFill>
        <a:latin typeface="Helvetica Light" charset="0"/>
        <a:ea typeface="ＭＳ Ｐゴシック" charset="0"/>
        <a:cs typeface="ＭＳ Ｐゴシック" charset="0"/>
        <a:sym typeface="Helvetica Light" charset="0"/>
      </a:defRPr>
    </a:lvl1pPr>
    <a:lvl2pPr marL="228600" indent="228600" algn="ctr" defTabSz="584200" rtl="0" fontAlgn="base" hangingPunct="0">
      <a:spcBef>
        <a:spcPct val="0"/>
      </a:spcBef>
      <a:spcAft>
        <a:spcPct val="0"/>
      </a:spcAft>
      <a:defRPr sz="4600" kern="1200">
        <a:solidFill>
          <a:srgbClr val="000000"/>
        </a:solidFill>
        <a:latin typeface="Helvetica Light" charset="0"/>
        <a:ea typeface="ＭＳ Ｐゴシック" charset="0"/>
        <a:cs typeface="ＭＳ Ｐゴシック" charset="0"/>
        <a:sym typeface="Helvetica Light" charset="0"/>
      </a:defRPr>
    </a:lvl2pPr>
    <a:lvl3pPr marL="457200" indent="457200" algn="ctr" defTabSz="584200" rtl="0" fontAlgn="base" hangingPunct="0">
      <a:spcBef>
        <a:spcPct val="0"/>
      </a:spcBef>
      <a:spcAft>
        <a:spcPct val="0"/>
      </a:spcAft>
      <a:defRPr sz="4600" kern="1200">
        <a:solidFill>
          <a:srgbClr val="000000"/>
        </a:solidFill>
        <a:latin typeface="Helvetica Light" charset="0"/>
        <a:ea typeface="ＭＳ Ｐゴシック" charset="0"/>
        <a:cs typeface="ＭＳ Ｐゴシック" charset="0"/>
        <a:sym typeface="Helvetica Light" charset="0"/>
      </a:defRPr>
    </a:lvl3pPr>
    <a:lvl4pPr marL="685800" indent="685800" algn="ctr" defTabSz="584200" rtl="0" fontAlgn="base" hangingPunct="0">
      <a:spcBef>
        <a:spcPct val="0"/>
      </a:spcBef>
      <a:spcAft>
        <a:spcPct val="0"/>
      </a:spcAft>
      <a:defRPr sz="4600" kern="1200">
        <a:solidFill>
          <a:srgbClr val="000000"/>
        </a:solidFill>
        <a:latin typeface="Helvetica Light" charset="0"/>
        <a:ea typeface="ＭＳ Ｐゴシック" charset="0"/>
        <a:cs typeface="ＭＳ Ｐゴシック" charset="0"/>
        <a:sym typeface="Helvetica Light" charset="0"/>
      </a:defRPr>
    </a:lvl4pPr>
    <a:lvl5pPr marL="914400" indent="914400" algn="ctr" defTabSz="584200" rtl="0" fontAlgn="base" hangingPunct="0">
      <a:spcBef>
        <a:spcPct val="0"/>
      </a:spcBef>
      <a:spcAft>
        <a:spcPct val="0"/>
      </a:spcAft>
      <a:defRPr sz="4600" kern="1200">
        <a:solidFill>
          <a:srgbClr val="000000"/>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4600" kern="1200">
        <a:solidFill>
          <a:srgbClr val="000000"/>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4600" kern="1200">
        <a:solidFill>
          <a:srgbClr val="000000"/>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4600" kern="1200">
        <a:solidFill>
          <a:srgbClr val="000000"/>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4600" kern="1200">
        <a:solidFill>
          <a:srgbClr val="000000"/>
        </a:solidFill>
        <a:latin typeface="Helvetica Light" charset="0"/>
        <a:ea typeface="ＭＳ Ｐゴシック" charset="0"/>
        <a:cs typeface="ＭＳ Ｐゴシック" charset="0"/>
        <a:sym typeface="Helvetica Light"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603" autoAdjust="0"/>
    <p:restoredTop sz="91093" autoAdjust="0"/>
  </p:normalViewPr>
  <p:slideViewPr>
    <p:cSldViewPr>
      <p:cViewPr varScale="1">
        <p:scale>
          <a:sx n="38" d="100"/>
          <a:sy n="38" d="100"/>
        </p:scale>
        <p:origin x="72" y="288"/>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7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noProof="0">
                <a:sym typeface="Avenir" charset="0"/>
              </a:rPr>
              <a:t>Click to edit Master text styles</a:t>
            </a:r>
          </a:p>
          <a:p>
            <a:pPr lvl="1"/>
            <a:r>
              <a:rPr lang="nl-NL" noProof="0">
                <a:sym typeface="Avenir" charset="0"/>
              </a:rPr>
              <a:t>Second level</a:t>
            </a:r>
          </a:p>
          <a:p>
            <a:pPr lvl="2"/>
            <a:r>
              <a:rPr lang="nl-NL" noProof="0">
                <a:sym typeface="Avenir" charset="0"/>
              </a:rPr>
              <a:t>Third level</a:t>
            </a:r>
          </a:p>
          <a:p>
            <a:pPr lvl="3"/>
            <a:r>
              <a:rPr lang="nl-NL" noProof="0">
                <a:sym typeface="Avenir" charset="0"/>
              </a:rPr>
              <a:t>Fourth level</a:t>
            </a:r>
          </a:p>
          <a:p>
            <a:pPr lvl="4"/>
            <a:r>
              <a:rPr lang="nl-NL" noProof="0">
                <a:sym typeface="Avenir" charset="0"/>
              </a:rPr>
              <a:t>Fifth level</a:t>
            </a:r>
          </a:p>
        </p:txBody>
      </p:sp>
    </p:spTree>
    <p:extLst>
      <p:ext uri="{BB962C8B-B14F-4D97-AF65-F5344CB8AC3E}">
        <p14:creationId xmlns:p14="http://schemas.microsoft.com/office/powerpoint/2010/main" val="3169613856"/>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3000" kern="1200">
        <a:solidFill>
          <a:srgbClr val="000000"/>
        </a:solidFill>
        <a:latin typeface="Avenir" charset="0"/>
        <a:ea typeface="ＭＳ Ｐゴシック" charset="0"/>
        <a:cs typeface="Avenir" charset="0"/>
        <a:sym typeface="Avenir" charset="0"/>
      </a:defRPr>
    </a:lvl1pPr>
    <a:lvl2pPr marL="228600" algn="l" defTabSz="457200" rtl="0" eaLnBrk="0" fontAlgn="base" hangingPunct="0">
      <a:lnSpc>
        <a:spcPct val="125000"/>
      </a:lnSpc>
      <a:spcBef>
        <a:spcPct val="0"/>
      </a:spcBef>
      <a:spcAft>
        <a:spcPct val="0"/>
      </a:spcAft>
      <a:defRPr sz="30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30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30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30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sz="1400" dirty="0">
              <a:latin typeface="Arial"/>
              <a:cs typeface="Arial"/>
            </a:endParaRPr>
          </a:p>
        </p:txBody>
      </p:sp>
    </p:spTree>
    <p:extLst>
      <p:ext uri="{BB962C8B-B14F-4D97-AF65-F5344CB8AC3E}">
        <p14:creationId xmlns:p14="http://schemas.microsoft.com/office/powerpoint/2010/main" val="149172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C4F9096-8197-4190-A129-74213ABCE589}" type="slidenum">
              <a:rPr lang="nl-NL" smtClean="0"/>
              <a:t>10</a:t>
            </a:fld>
            <a:endParaRPr lang="nl-NL"/>
          </a:p>
        </p:txBody>
      </p:sp>
    </p:spTree>
    <p:extLst>
      <p:ext uri="{BB962C8B-B14F-4D97-AF65-F5344CB8AC3E}">
        <p14:creationId xmlns:p14="http://schemas.microsoft.com/office/powerpoint/2010/main" val="1886854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Architect</a:t>
            </a:r>
          </a:p>
        </p:txBody>
      </p:sp>
    </p:spTree>
    <p:extLst>
      <p:ext uri="{BB962C8B-B14F-4D97-AF65-F5344CB8AC3E}">
        <p14:creationId xmlns:p14="http://schemas.microsoft.com/office/powerpoint/2010/main" val="3229003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r>
              <a:rPr lang="nl-NL" sz="3200" dirty="0">
                <a:latin typeface="Arial"/>
                <a:cs typeface="Arial"/>
              </a:rPr>
              <a:t>Architect: verwerken van de ideeën van de scholen en kinderdagverblijf en gemeente want er komt een flinke sporthal</a:t>
            </a:r>
          </a:p>
          <a:p>
            <a:pPr marL="0" indent="0">
              <a:buFontTx/>
              <a:buNone/>
            </a:pPr>
            <a:r>
              <a:rPr lang="nl-NL" sz="3200" dirty="0">
                <a:latin typeface="Arial"/>
                <a:cs typeface="Arial"/>
              </a:rPr>
              <a:t>Aandacht bij alle ontwerpen voor duurzaamheid.</a:t>
            </a:r>
          </a:p>
          <a:p>
            <a:pPr marL="0" indent="0">
              <a:buFontTx/>
              <a:buNone/>
            </a:pPr>
            <a:r>
              <a:rPr lang="nl-NL" sz="3200" dirty="0">
                <a:latin typeface="Arial"/>
                <a:cs typeface="Arial"/>
              </a:rPr>
              <a:t>Omgevingsgeluid moet benoemt worden. Hoe lossen we dat op.</a:t>
            </a:r>
            <a:endParaRPr lang="nl-NL" dirty="0"/>
          </a:p>
        </p:txBody>
      </p:sp>
    </p:spTree>
    <p:extLst>
      <p:ext uri="{BB962C8B-B14F-4D97-AF65-F5344CB8AC3E}">
        <p14:creationId xmlns:p14="http://schemas.microsoft.com/office/powerpoint/2010/main" val="3608214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r>
              <a:rPr lang="nl-NL" sz="3200" dirty="0">
                <a:latin typeface="Arial"/>
                <a:cs typeface="Arial"/>
              </a:rPr>
              <a:t>Architect aandacht voor buitenomgeving</a:t>
            </a:r>
            <a:endParaRPr lang="nl-NL" dirty="0"/>
          </a:p>
        </p:txBody>
      </p:sp>
    </p:spTree>
    <p:extLst>
      <p:ext uri="{BB962C8B-B14F-4D97-AF65-F5344CB8AC3E}">
        <p14:creationId xmlns:p14="http://schemas.microsoft.com/office/powerpoint/2010/main" val="2354647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r>
              <a:rPr lang="nl-NL" sz="3200" dirty="0">
                <a:latin typeface="Arial"/>
                <a:cs typeface="Arial"/>
              </a:rPr>
              <a:t>Architect voorkeursontwerp: Duidelijk maken waarom we hier voor kiezen</a:t>
            </a:r>
            <a:endParaRPr lang="nl-NL" dirty="0"/>
          </a:p>
        </p:txBody>
      </p:sp>
    </p:spTree>
    <p:extLst>
      <p:ext uri="{BB962C8B-B14F-4D97-AF65-F5344CB8AC3E}">
        <p14:creationId xmlns:p14="http://schemas.microsoft.com/office/powerpoint/2010/main" val="1133263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r>
              <a:rPr lang="nl-NL" sz="3200" dirty="0">
                <a:latin typeface="Arial"/>
                <a:cs typeface="Arial"/>
              </a:rPr>
              <a:t>Medewerker gemeente Uden infra. Niet vergeten groen, fietsenstalling, parkeren. Langzaam, snel verkeer</a:t>
            </a:r>
            <a:endParaRPr lang="nl-NL" dirty="0"/>
          </a:p>
        </p:txBody>
      </p:sp>
    </p:spTree>
    <p:extLst>
      <p:ext uri="{BB962C8B-B14F-4D97-AF65-F5344CB8AC3E}">
        <p14:creationId xmlns:p14="http://schemas.microsoft.com/office/powerpoint/2010/main" val="1620870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r>
              <a:rPr lang="nl-NL" sz="3200" dirty="0">
                <a:latin typeface="Arial"/>
                <a:cs typeface="Arial"/>
              </a:rPr>
              <a:t>Architect voorkeursontwerp: Duidelijk maken waarom we hier voor kiezen</a:t>
            </a:r>
            <a:endParaRPr lang="nl-NL" dirty="0"/>
          </a:p>
        </p:txBody>
      </p:sp>
    </p:spTree>
    <p:extLst>
      <p:ext uri="{BB962C8B-B14F-4D97-AF65-F5344CB8AC3E}">
        <p14:creationId xmlns:p14="http://schemas.microsoft.com/office/powerpoint/2010/main" val="3994949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r>
              <a:rPr lang="nl-NL" sz="1400" dirty="0">
                <a:latin typeface="Arial"/>
                <a:cs typeface="Arial"/>
              </a:rPr>
              <a:t>Dit is onder voorbehoud. Als alles goed verloopt kan dit.</a:t>
            </a:r>
          </a:p>
        </p:txBody>
      </p:sp>
    </p:spTree>
    <p:extLst>
      <p:ext uri="{BB962C8B-B14F-4D97-AF65-F5344CB8AC3E}">
        <p14:creationId xmlns:p14="http://schemas.microsoft.com/office/powerpoint/2010/main" val="3992706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r>
              <a:rPr lang="nl-NL" sz="1400" dirty="0">
                <a:latin typeface="Arial"/>
                <a:cs typeface="Arial"/>
              </a:rPr>
              <a:t>Dit is onder voorbehoud. Als alles goed verloopt kan dit.</a:t>
            </a:r>
          </a:p>
        </p:txBody>
      </p:sp>
    </p:spTree>
    <p:extLst>
      <p:ext uri="{BB962C8B-B14F-4D97-AF65-F5344CB8AC3E}">
        <p14:creationId xmlns:p14="http://schemas.microsoft.com/office/powerpoint/2010/main" val="1132606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nl-NL" sz="1400" dirty="0">
              <a:latin typeface="Arial"/>
              <a:cs typeface="Arial"/>
            </a:endParaRPr>
          </a:p>
        </p:txBody>
      </p:sp>
    </p:spTree>
    <p:extLst>
      <p:ext uri="{BB962C8B-B14F-4D97-AF65-F5344CB8AC3E}">
        <p14:creationId xmlns:p14="http://schemas.microsoft.com/office/powerpoint/2010/main" val="192244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Voorstel rondje wie er is vanuit gemeente, scholen en advies</a:t>
            </a:r>
          </a:p>
          <a:p>
            <a:pPr marL="0" indent="0">
              <a:buFontTx/>
              <a:buNone/>
            </a:pPr>
            <a:endParaRPr lang="nl-NL" sz="1400" dirty="0">
              <a:latin typeface="Arial"/>
              <a:cs typeface="Arial"/>
            </a:endParaRPr>
          </a:p>
        </p:txBody>
      </p:sp>
    </p:spTree>
    <p:extLst>
      <p:ext uri="{BB962C8B-B14F-4D97-AF65-F5344CB8AC3E}">
        <p14:creationId xmlns:p14="http://schemas.microsoft.com/office/powerpoint/2010/main" val="638487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Nieuwe datum volgend gesprek.</a:t>
            </a:r>
          </a:p>
        </p:txBody>
      </p:sp>
    </p:spTree>
    <p:extLst>
      <p:ext uri="{BB962C8B-B14F-4D97-AF65-F5344CB8AC3E}">
        <p14:creationId xmlns:p14="http://schemas.microsoft.com/office/powerpoint/2010/main" val="820812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r>
              <a:rPr lang="nl-NL" sz="3200" dirty="0">
                <a:effectLst/>
                <a:latin typeface="Arial"/>
                <a:ea typeface="Calibri" panose="020F0502020204030204" pitchFamily="34" charset="0"/>
                <a:cs typeface="Arial"/>
              </a:rPr>
              <a:t>Bij terugkijken aandacht voor het gelopen proces tot nu toe: eerste bijeenkomst, ophalen info bij de diverse plekken, plannen maken, aanpassen, onderzoeken.</a:t>
            </a:r>
          </a:p>
          <a:p>
            <a:pPr marL="0" indent="0">
              <a:buFontTx/>
              <a:buNone/>
            </a:pPr>
            <a:r>
              <a:rPr lang="nl-NL" sz="3200" dirty="0">
                <a:effectLst/>
                <a:latin typeface="Arial"/>
                <a:ea typeface="Calibri" panose="020F0502020204030204" pitchFamily="34" charset="0"/>
                <a:cs typeface="Arial"/>
              </a:rPr>
              <a:t>Tweede digitale bijeenkomst. Slordig met planning en verwarring woordkeuze.</a:t>
            </a:r>
          </a:p>
          <a:p>
            <a:endParaRPr lang="nl-NL" dirty="0"/>
          </a:p>
        </p:txBody>
      </p:sp>
    </p:spTree>
    <p:extLst>
      <p:ext uri="{BB962C8B-B14F-4D97-AF65-F5344CB8AC3E}">
        <p14:creationId xmlns:p14="http://schemas.microsoft.com/office/powerpoint/2010/main" val="109566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Ons kindcentrum is een samenwerking tussen IKC Klimboom en Kindcentrum </a:t>
            </a:r>
            <a:r>
              <a:rPr lang="nl-NL" dirty="0" err="1"/>
              <a:t>Aventurijn</a:t>
            </a:r>
            <a:r>
              <a:rPr lang="nl-NL" dirty="0"/>
              <a:t>, waar wij proberen alle basisvoorzieningen voor onderwijs en opvang aan te bieden voor alle kinderen van 0 tot 13 jaar. We maken samenwerkingsafspraken met kind- en gezinspartners zoals de GGD, de logopedie en andere zorgaanbieders, die in het gebouw dicht bij ouders hun diensten aanbieden. </a:t>
            </a:r>
          </a:p>
        </p:txBody>
      </p:sp>
      <p:sp>
        <p:nvSpPr>
          <p:cNvPr id="4" name="Tijdelijke aanduiding voor dianummer 3"/>
          <p:cNvSpPr>
            <a:spLocks noGrp="1"/>
          </p:cNvSpPr>
          <p:nvPr>
            <p:ph type="sldNum" sz="quarter" idx="5"/>
          </p:nvPr>
        </p:nvSpPr>
        <p:spPr/>
        <p:txBody>
          <a:bodyPr/>
          <a:lstStyle/>
          <a:p>
            <a:fld id="{DC4F9096-8197-4190-A129-74213ABCE589}" type="slidenum">
              <a:rPr lang="nl-NL" smtClean="0"/>
              <a:t>4</a:t>
            </a:fld>
            <a:endParaRPr lang="nl-NL"/>
          </a:p>
        </p:txBody>
      </p:sp>
    </p:spTree>
    <p:extLst>
      <p:ext uri="{BB962C8B-B14F-4D97-AF65-F5344CB8AC3E}">
        <p14:creationId xmlns:p14="http://schemas.microsoft.com/office/powerpoint/2010/main" val="3099565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Onze droom is een plek te organiseren waar iedereen wil zijn: kinderen, ouders en medewerkers. Ieder kind is welkom en we richten ons op het ontdekken en </a:t>
            </a:r>
            <a:r>
              <a:rPr lang="nl-NL" dirty="0" err="1"/>
              <a:t>doorontwikkelen</a:t>
            </a:r>
            <a:r>
              <a:rPr lang="nl-NL" dirty="0"/>
              <a:t> van talent. We betrekken partners in bewegen, sport, kunst en cultuur en muziek bij ons project. Zo werken we nu al intensief samen met de Stichting Schoolsport, Guus beweegt je en </a:t>
            </a:r>
            <a:r>
              <a:rPr lang="nl-NL" dirty="0" err="1"/>
              <a:t>Kunst&amp;Co</a:t>
            </a:r>
            <a:r>
              <a:rPr lang="nl-NL" dirty="0"/>
              <a:t>. </a:t>
            </a:r>
            <a:r>
              <a:rPr lang="nl-NL" dirty="0" err="1"/>
              <a:t>Xpress</a:t>
            </a:r>
            <a:r>
              <a:rPr lang="nl-NL" dirty="0"/>
              <a:t> is een nieuwe vorm van intensieve samenwerking. De Kunstkar is een initiatief vanuit </a:t>
            </a:r>
            <a:r>
              <a:rPr lang="nl-NL" dirty="0" err="1"/>
              <a:t>Kunst&amp;Co</a:t>
            </a:r>
            <a:r>
              <a:rPr lang="nl-NL" dirty="0"/>
              <a:t> en we werken al langere tijd met een buurtsportcoach en partners in het cultureel erfgoed zoals museum </a:t>
            </a:r>
            <a:r>
              <a:rPr lang="nl-NL" dirty="0" err="1"/>
              <a:t>Krona</a:t>
            </a:r>
            <a:r>
              <a:rPr lang="nl-NL" dirty="0"/>
              <a:t>.</a:t>
            </a:r>
          </a:p>
        </p:txBody>
      </p:sp>
      <p:sp>
        <p:nvSpPr>
          <p:cNvPr id="4" name="Tijdelijke aanduiding voor dianummer 3"/>
          <p:cNvSpPr>
            <a:spLocks noGrp="1"/>
          </p:cNvSpPr>
          <p:nvPr>
            <p:ph type="sldNum" sz="quarter" idx="5"/>
          </p:nvPr>
        </p:nvSpPr>
        <p:spPr/>
        <p:txBody>
          <a:bodyPr/>
          <a:lstStyle/>
          <a:p>
            <a:fld id="{DC4F9096-8197-4190-A129-74213ABCE589}" type="slidenum">
              <a:rPr lang="nl-NL" smtClean="0"/>
              <a:t>5</a:t>
            </a:fld>
            <a:endParaRPr lang="nl-NL"/>
          </a:p>
        </p:txBody>
      </p:sp>
    </p:spTree>
    <p:extLst>
      <p:ext uri="{BB962C8B-B14F-4D97-AF65-F5344CB8AC3E}">
        <p14:creationId xmlns:p14="http://schemas.microsoft.com/office/powerpoint/2010/main" val="2184076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IKC De Klimboom en Kindcentrum </a:t>
            </a:r>
            <a:r>
              <a:rPr lang="nl-NL" dirty="0" err="1"/>
              <a:t>Aventurijn</a:t>
            </a:r>
            <a:r>
              <a:rPr lang="nl-NL" dirty="0"/>
              <a:t> gaan een samenwerking aan op deze plek in de wijk. Hoe die samenwerking er exact uit gaat zien, wordt nu samen uitgezocht. Het ziet ernaar uit dat we in het nieuwe gebouw starten met een gezamenlijke opvang voor 0 tot 4 jarigen met een babygroep (die er nu nog niet is) en een peutergroep. In de onderbouw zullen weliswaar twee clusters voor onderwijs zijn, maar zal er veel gezamenlijkheid zijn in het werken met ruimten buiten de klas, zoals het speellokaal, de aula en de beide leerpleinen. Ook wordt er sterk ingezet op het integraal werken met kinderen van 2 tot 7 jaar. Op de bovenverdieping zijn vier clusters. Twee kleine clusters van De Klimboom en twee grote clusters van </a:t>
            </a:r>
            <a:r>
              <a:rPr lang="nl-NL" dirty="0" err="1"/>
              <a:t>Aventurijn</a:t>
            </a:r>
            <a:r>
              <a:rPr lang="nl-NL" dirty="0"/>
              <a:t>. Zo bieden wij 300 kinderen een integraal aanbod, waarbij er ook wat te kiezen valt. Op dit moment vindt er in Uden een groot onderzoek naar Taalaanbod plaats, wat gevolgen gaat hebben voor het aanbieden van VVE, NT2 en de taalklas.</a:t>
            </a:r>
          </a:p>
        </p:txBody>
      </p:sp>
      <p:sp>
        <p:nvSpPr>
          <p:cNvPr id="4" name="Tijdelijke aanduiding voor dianummer 3"/>
          <p:cNvSpPr>
            <a:spLocks noGrp="1"/>
          </p:cNvSpPr>
          <p:nvPr>
            <p:ph type="sldNum" sz="quarter" idx="5"/>
          </p:nvPr>
        </p:nvSpPr>
        <p:spPr/>
        <p:txBody>
          <a:bodyPr/>
          <a:lstStyle/>
          <a:p>
            <a:fld id="{DC4F9096-8197-4190-A129-74213ABCE589}" type="slidenum">
              <a:rPr lang="nl-NL" smtClean="0"/>
              <a:t>6</a:t>
            </a:fld>
            <a:endParaRPr lang="nl-NL"/>
          </a:p>
        </p:txBody>
      </p:sp>
    </p:spTree>
    <p:extLst>
      <p:ext uri="{BB962C8B-B14F-4D97-AF65-F5344CB8AC3E}">
        <p14:creationId xmlns:p14="http://schemas.microsoft.com/office/powerpoint/2010/main" val="3333051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gebouw is ontworpen in clusters. Hier zitten steeds twee of drie groepen bij elkaar. Zoals we het nu zien is de benedenverdieping een dynamisch geheel met kinderen van 0 tot 7 jaar en ook de BSO. De benedenverdieping biedt een drietal gezamenlijke ruimten nl. de aula, het speellokaal en het atelier. Hier wordt overdag de BSO gesitueerd, maar kan in de avond ook ingezet worden voor wijk- en buurtactiviteiten, wanneer daar behoeften voor is. We hebben de intentie om samenwerkingsactiviteiten te organiseren die ook in het nieuwe kindcentrum hun plek vinden, te denken valt aan het project </a:t>
            </a:r>
            <a:r>
              <a:rPr lang="nl-NL" dirty="0" err="1"/>
              <a:t>Politiekids</a:t>
            </a:r>
            <a:r>
              <a:rPr lang="nl-NL" dirty="0"/>
              <a:t>, zoals dat nu met Ons Welzijn en de gemeente wordt georganiseerd. Zo ontstaat er eigenlijk een voorziening van 0 tot 106 jaar! </a:t>
            </a:r>
          </a:p>
        </p:txBody>
      </p:sp>
      <p:sp>
        <p:nvSpPr>
          <p:cNvPr id="4" name="Tijdelijke aanduiding voor dianummer 3"/>
          <p:cNvSpPr>
            <a:spLocks noGrp="1"/>
          </p:cNvSpPr>
          <p:nvPr>
            <p:ph type="sldNum" sz="quarter" idx="5"/>
          </p:nvPr>
        </p:nvSpPr>
        <p:spPr/>
        <p:txBody>
          <a:bodyPr/>
          <a:lstStyle/>
          <a:p>
            <a:fld id="{DC4F9096-8197-4190-A129-74213ABCE589}" type="slidenum">
              <a:rPr lang="nl-NL" smtClean="0"/>
              <a:t>7</a:t>
            </a:fld>
            <a:endParaRPr lang="nl-NL"/>
          </a:p>
        </p:txBody>
      </p:sp>
    </p:spTree>
    <p:extLst>
      <p:ext uri="{BB962C8B-B14F-4D97-AF65-F5344CB8AC3E}">
        <p14:creationId xmlns:p14="http://schemas.microsoft.com/office/powerpoint/2010/main" val="1739388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C4F9096-8197-4190-A129-74213ABCE589}" type="slidenum">
              <a:rPr lang="nl-NL" smtClean="0"/>
              <a:t>8</a:t>
            </a:fld>
            <a:endParaRPr lang="nl-NL"/>
          </a:p>
        </p:txBody>
      </p:sp>
    </p:spTree>
    <p:extLst>
      <p:ext uri="{BB962C8B-B14F-4D97-AF65-F5344CB8AC3E}">
        <p14:creationId xmlns:p14="http://schemas.microsoft.com/office/powerpoint/2010/main" val="1800745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gebouw is ontworpen in clusters. Hier zitten steeds twee of drie groepen bij elkaar. De clusters werken veel samen op de leerpleinen. Maar ook wordt er onderling veel samengewerkt. Dat kan tussen het cluster Middenbouw en Bovenbouw van stroom Klimboom of stroom </a:t>
            </a:r>
            <a:r>
              <a:rPr lang="nl-NL" dirty="0" err="1"/>
              <a:t>Aventurijn</a:t>
            </a:r>
            <a:r>
              <a:rPr lang="nl-NL" dirty="0"/>
              <a:t> óf tussen de clusters middenbouw van de beide onderwijsstromen. Zeker in de midden- en bovenbouw van de beide onderwijsstromen verschilt het aanbod sterk.</a:t>
            </a:r>
          </a:p>
        </p:txBody>
      </p:sp>
      <p:sp>
        <p:nvSpPr>
          <p:cNvPr id="4" name="Tijdelijke aanduiding voor dianummer 3"/>
          <p:cNvSpPr>
            <a:spLocks noGrp="1"/>
          </p:cNvSpPr>
          <p:nvPr>
            <p:ph type="sldNum" sz="quarter" idx="5"/>
          </p:nvPr>
        </p:nvSpPr>
        <p:spPr/>
        <p:txBody>
          <a:bodyPr/>
          <a:lstStyle/>
          <a:p>
            <a:fld id="{DC4F9096-8197-4190-A129-74213ABCE589}" type="slidenum">
              <a:rPr lang="nl-NL" smtClean="0"/>
              <a:t>9</a:t>
            </a:fld>
            <a:endParaRPr lang="nl-NL"/>
          </a:p>
        </p:txBody>
      </p:sp>
    </p:spTree>
    <p:extLst>
      <p:ext uri="{BB962C8B-B14F-4D97-AF65-F5344CB8AC3E}">
        <p14:creationId xmlns:p14="http://schemas.microsoft.com/office/powerpoint/2010/main" val="3628470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828800" y="4260850"/>
            <a:ext cx="20726400" cy="2940050"/>
          </a:xfrm>
        </p:spPr>
        <p:txBody>
          <a:bodyPr/>
          <a:lstStyle/>
          <a:p>
            <a:r>
              <a:rPr lang="nl-NL"/>
              <a:t>Titelstijl van model bewerken</a:t>
            </a:r>
          </a:p>
        </p:txBody>
      </p:sp>
      <p:sp>
        <p:nvSpPr>
          <p:cNvPr id="3" name="Subtitel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titelstijl van het model te bewerken</a:t>
            </a:r>
          </a:p>
        </p:txBody>
      </p:sp>
    </p:spTree>
    <p:extLst>
      <p:ext uri="{BB962C8B-B14F-4D97-AF65-F5344CB8AC3E}">
        <p14:creationId xmlns:p14="http://schemas.microsoft.com/office/powerpoint/2010/main" val="1110974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569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15119350" y="2182813"/>
            <a:ext cx="2925763" cy="8907462"/>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6337300" y="2182813"/>
            <a:ext cx="8629650" cy="8907462"/>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566824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37438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925638" y="8813800"/>
            <a:ext cx="20726400" cy="2724150"/>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tekststijl van het model te bewerken</a:t>
            </a:r>
          </a:p>
        </p:txBody>
      </p:sp>
    </p:spTree>
    <p:extLst>
      <p:ext uri="{BB962C8B-B14F-4D97-AF65-F5344CB8AC3E}">
        <p14:creationId xmlns:p14="http://schemas.microsoft.com/office/powerpoint/2010/main" val="3356577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6337300" y="4459288"/>
            <a:ext cx="5776913" cy="6630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12266613" y="4459288"/>
            <a:ext cx="5778500" cy="6630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38067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1219200" y="549275"/>
            <a:ext cx="21945600" cy="2286000"/>
          </a:xfrm>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705403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281194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93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219200" y="546100"/>
            <a:ext cx="8021638" cy="232410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Tree>
    <p:extLst>
      <p:ext uri="{BB962C8B-B14F-4D97-AF65-F5344CB8AC3E}">
        <p14:creationId xmlns:p14="http://schemas.microsoft.com/office/powerpoint/2010/main" val="375821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779963" y="9601200"/>
            <a:ext cx="14630400" cy="1133475"/>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sym typeface="Helvetica Light" charset="0"/>
            </a:endParaRPr>
          </a:p>
        </p:txBody>
      </p:sp>
      <p:sp>
        <p:nvSpPr>
          <p:cNvPr id="4" name="Tijdelijke aanduiding voor tekst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Tree>
    <p:extLst>
      <p:ext uri="{BB962C8B-B14F-4D97-AF65-F5344CB8AC3E}">
        <p14:creationId xmlns:p14="http://schemas.microsoft.com/office/powerpoint/2010/main" val="2358384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6337300" y="2182813"/>
            <a:ext cx="11707813" cy="227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nl-NL">
                <a:sym typeface="Helvetica Light" charset="0"/>
              </a:rPr>
              <a:t>Click to edit Master title style</a:t>
            </a:r>
          </a:p>
        </p:txBody>
      </p:sp>
      <p:sp>
        <p:nvSpPr>
          <p:cNvPr id="2050" name="Rectangle 2"/>
          <p:cNvSpPr>
            <a:spLocks noGrp="1"/>
          </p:cNvSpPr>
          <p:nvPr>
            <p:ph type="body" idx="1"/>
          </p:nvPr>
        </p:nvSpPr>
        <p:spPr bwMode="auto">
          <a:xfrm>
            <a:off x="6337300" y="4459288"/>
            <a:ext cx="11707813" cy="6630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nl-NL">
                <a:sym typeface="Helvetica Light" charset="0"/>
              </a:rPr>
              <a:t>Click to edit Master text styles</a:t>
            </a:r>
          </a:p>
          <a:p>
            <a:pPr lvl="1"/>
            <a:r>
              <a:rPr lang="nl-NL">
                <a:sym typeface="Helvetica Light" charset="0"/>
              </a:rPr>
              <a:t>Second level</a:t>
            </a:r>
          </a:p>
          <a:p>
            <a:pPr lvl="2"/>
            <a:r>
              <a:rPr lang="nl-NL">
                <a:sym typeface="Helvetica Light" charset="0"/>
              </a:rPr>
              <a:t>Third level</a:t>
            </a:r>
          </a:p>
          <a:p>
            <a:pPr lvl="3"/>
            <a:r>
              <a:rPr lang="nl-NL">
                <a:sym typeface="Helvetica Light" charset="0"/>
              </a:rPr>
              <a:t>Fourth level</a:t>
            </a:r>
          </a:p>
          <a:p>
            <a:pPr lvl="4"/>
            <a:r>
              <a:rPr lang="nl-NL">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spcBef>
          <a:spcPct val="0"/>
        </a:spcBef>
        <a:spcAft>
          <a:spcPct val="0"/>
        </a:spcAft>
        <a:defRPr sz="108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4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4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4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4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4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4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4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4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4600">
          <a:solidFill>
            <a:srgbClr val="000000"/>
          </a:solidFill>
          <a:latin typeface="+mn-lt"/>
          <a:ea typeface="Helvetica Light" charset="0"/>
          <a:cs typeface="+mn-cs"/>
          <a:sym typeface="Helvetica Light" charset="0"/>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Grp="1" noChangeArrowheads="1"/>
          </p:cNvSpPr>
          <p:nvPr>
            <p:ph type="title"/>
          </p:nvPr>
        </p:nvSpPr>
        <p:spPr>
          <a:xfrm>
            <a:off x="6696108" y="4553744"/>
            <a:ext cx="11881320" cy="4608512"/>
          </a:xfrm>
          <a:noFill/>
          <a:ln>
            <a:noFill/>
          </a:ln>
        </p:spPr>
        <p:txBody>
          <a:bodyPr/>
          <a:lstStyle/>
          <a:p>
            <a:pPr eaLnBrk="1">
              <a:defRPr/>
            </a:pPr>
            <a:r>
              <a:rPr lang="nl-NL" sz="7200" b="1" dirty="0">
                <a:solidFill>
                  <a:schemeClr val="tx1"/>
                </a:solidFill>
              </a:rPr>
              <a:t>Nieuwbouw</a:t>
            </a:r>
            <a:br>
              <a:rPr lang="nl-NL" sz="7200" b="1" dirty="0">
                <a:solidFill>
                  <a:schemeClr val="tx1"/>
                </a:solidFill>
              </a:rPr>
            </a:br>
            <a:r>
              <a:rPr lang="nl-NL" sz="7200" b="1" dirty="0">
                <a:solidFill>
                  <a:schemeClr val="tx1"/>
                </a:solidFill>
              </a:rPr>
              <a:t>IKC West</a:t>
            </a:r>
            <a:br>
              <a:rPr lang="nl-NL" sz="7200" b="1" dirty="0">
                <a:solidFill>
                  <a:schemeClr val="tx1"/>
                </a:solidFill>
              </a:rPr>
            </a:br>
            <a:br>
              <a:rPr lang="nl-NL" sz="7200" b="1" dirty="0">
                <a:solidFill>
                  <a:schemeClr val="tx1"/>
                </a:solidFill>
              </a:rPr>
            </a:br>
            <a:r>
              <a:rPr lang="nl-NL" sz="7200" b="1" dirty="0">
                <a:solidFill>
                  <a:schemeClr val="tx1"/>
                </a:solidFill>
              </a:rPr>
              <a:t>Welkom</a:t>
            </a:r>
          </a:p>
        </p:txBody>
      </p:sp>
      <p:sp>
        <p:nvSpPr>
          <p:cNvPr id="2" name="AutoShape 2" descr="Afbeeldingsresultaat voor logo ruimte 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5" descr="Afbeeldingsresultaat voor gemeente boeke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19" name="Groep 18">
            <a:extLst>
              <a:ext uri="{FF2B5EF4-FFF2-40B4-BE49-F238E27FC236}">
                <a16:creationId xmlns:a16="http://schemas.microsoft.com/office/drawing/2014/main" id="{18A2D94A-E4C1-4C7C-B25B-31A2AF8C814C}"/>
              </a:ext>
            </a:extLst>
          </p:cNvPr>
          <p:cNvGrpSpPr/>
          <p:nvPr/>
        </p:nvGrpSpPr>
        <p:grpSpPr>
          <a:xfrm>
            <a:off x="433485" y="10512202"/>
            <a:ext cx="23517030" cy="4158083"/>
            <a:chOff x="433485" y="10512202"/>
            <a:chExt cx="23517030" cy="4158083"/>
          </a:xfrm>
        </p:grpSpPr>
        <p:pic>
          <p:nvPicPr>
            <p:cNvPr id="20" name="Picture 2" descr="Kanteel Kinderopvang (@Kanteel) | Twitter">
              <a:extLst>
                <a:ext uri="{FF2B5EF4-FFF2-40B4-BE49-F238E27FC236}">
                  <a16:creationId xmlns:a16="http://schemas.microsoft.com/office/drawing/2014/main" id="{583E0678-A476-462A-B85A-2D82902A3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720" y="10512202"/>
              <a:ext cx="4158083" cy="41580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AE90AD0E-E5AB-4B42-99E0-1D149D68E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594" y="11676144"/>
              <a:ext cx="4158082" cy="136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a:extLst>
                <a:ext uri="{FF2B5EF4-FFF2-40B4-BE49-F238E27FC236}">
                  <a16:creationId xmlns:a16="http://schemas.microsoft.com/office/drawing/2014/main" id="{A2265D1D-CBE1-47A6-9413-9FAF1754D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7465" y="11828030"/>
              <a:ext cx="3833050" cy="10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descr="Kiem Opvang &amp;gt; Home">
              <a:extLst>
                <a:ext uri="{FF2B5EF4-FFF2-40B4-BE49-F238E27FC236}">
                  <a16:creationId xmlns:a16="http://schemas.microsoft.com/office/drawing/2014/main" id="{E0C9A561-9159-45A3-ADE4-815ECA87C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85" y="11131907"/>
              <a:ext cx="4583112" cy="1966169"/>
            </a:xfrm>
            <a:prstGeom prst="rect">
              <a:avLst/>
            </a:prstGeom>
            <a:noFill/>
            <a:extLst>
              <a:ext uri="{909E8E84-426E-40DD-AFC4-6F175D3DCCD1}">
                <a14:hiddenFill xmlns:a14="http://schemas.microsoft.com/office/drawing/2010/main">
                  <a:solidFill>
                    <a:srgbClr val="FFFFFF"/>
                  </a:solidFill>
                </a14:hiddenFill>
              </a:ext>
            </a:extLst>
          </p:spPr>
        </p:pic>
        <p:pic>
          <p:nvPicPr>
            <p:cNvPr id="24" name="Afbeelding 23">
              <a:extLst>
                <a:ext uri="{FF2B5EF4-FFF2-40B4-BE49-F238E27FC236}">
                  <a16:creationId xmlns:a16="http://schemas.microsoft.com/office/drawing/2014/main" id="{90E60789-BB90-43D3-991C-02F35B66B7E1}"/>
                </a:ext>
              </a:extLst>
            </p:cNvPr>
            <p:cNvPicPr>
              <a:picLocks noChangeAspect="1"/>
            </p:cNvPicPr>
            <p:nvPr/>
          </p:nvPicPr>
          <p:blipFill>
            <a:blip r:embed="rId7"/>
            <a:stretch>
              <a:fillRect/>
            </a:stretch>
          </p:blipFill>
          <p:spPr>
            <a:xfrm>
              <a:off x="14910136" y="10512202"/>
              <a:ext cx="4695035" cy="2631655"/>
            </a:xfrm>
            <a:prstGeom prst="rect">
              <a:avLst/>
            </a:prstGeom>
          </p:spPr>
        </p:pic>
      </p:grpSp>
    </p:spTree>
    <p:extLst>
      <p:ext uri="{BB962C8B-B14F-4D97-AF65-F5344CB8AC3E}">
        <p14:creationId xmlns:p14="http://schemas.microsoft.com/office/powerpoint/2010/main" val="3300884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6B0FE66-D8BA-4F59-9357-AA0CB579615F}"/>
              </a:ext>
            </a:extLst>
          </p:cNvPr>
          <p:cNvPicPr>
            <a:picLocks noChangeAspect="1"/>
          </p:cNvPicPr>
          <p:nvPr/>
        </p:nvPicPr>
        <p:blipFill>
          <a:blip r:embed="rId3">
            <a:alphaModFix amt="20000"/>
          </a:blip>
          <a:stretch>
            <a:fillRect/>
          </a:stretch>
        </p:blipFill>
        <p:spPr>
          <a:xfrm>
            <a:off x="0" y="-2502099"/>
            <a:ext cx="24384000" cy="17234302"/>
          </a:xfrm>
          <a:prstGeom prst="rect">
            <a:avLst/>
          </a:prstGeom>
        </p:spPr>
      </p:pic>
      <p:pic>
        <p:nvPicPr>
          <p:cNvPr id="1026" name="Picture 2">
            <a:extLst>
              <a:ext uri="{FF2B5EF4-FFF2-40B4-BE49-F238E27FC236}">
                <a16:creationId xmlns:a16="http://schemas.microsoft.com/office/drawing/2014/main" id="{E5A58EC9-752D-45A7-B555-337968BE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4651" y="10924858"/>
            <a:ext cx="6229350" cy="2962592"/>
          </a:xfrm>
          <a:prstGeom prst="rect">
            <a:avLst/>
          </a:prstGeom>
          <a:noFill/>
          <a:extLst>
            <a:ext uri="{909E8E84-426E-40DD-AFC4-6F175D3DCCD1}">
              <a14:hiddenFill xmlns:a14="http://schemas.microsoft.com/office/drawing/2010/main">
                <a:solidFill>
                  <a:srgbClr val="FFFFFF"/>
                </a:solidFill>
              </a14:hiddenFill>
            </a:ext>
          </a:extLst>
        </p:spPr>
      </p:pic>
      <p:sp>
        <p:nvSpPr>
          <p:cNvPr id="3" name="Ondertitel 2">
            <a:extLst>
              <a:ext uri="{FF2B5EF4-FFF2-40B4-BE49-F238E27FC236}">
                <a16:creationId xmlns:a16="http://schemas.microsoft.com/office/drawing/2014/main" id="{30C1EA7D-8A74-47F8-A82D-03CAF090CE55}"/>
              </a:ext>
            </a:extLst>
          </p:cNvPr>
          <p:cNvSpPr>
            <a:spLocks noGrp="1"/>
          </p:cNvSpPr>
          <p:nvPr>
            <p:ph type="subTitle" idx="1"/>
          </p:nvPr>
        </p:nvSpPr>
        <p:spPr>
          <a:xfrm>
            <a:off x="3048000" y="4210051"/>
            <a:ext cx="18288000" cy="8118474"/>
          </a:xfrm>
        </p:spPr>
        <p:txBody>
          <a:bodyPr>
            <a:normAutofit/>
          </a:bodyPr>
          <a:lstStyle/>
          <a:p>
            <a:pPr algn="l">
              <a:lnSpc>
                <a:spcPct val="107000"/>
              </a:lnSpc>
              <a:spcAft>
                <a:spcPts val="1600"/>
              </a:spcAft>
            </a:pPr>
            <a:endParaRPr lang="nl-NL" sz="7200" dirty="0"/>
          </a:p>
        </p:txBody>
      </p:sp>
      <p:pic>
        <p:nvPicPr>
          <p:cNvPr id="6" name="Picture 2" descr="Home">
            <a:extLst>
              <a:ext uri="{FF2B5EF4-FFF2-40B4-BE49-F238E27FC236}">
                <a16:creationId xmlns:a16="http://schemas.microsoft.com/office/drawing/2014/main" id="{A09F6E08-B88F-4F86-BDAE-93F3EC9A5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916" y="10539616"/>
            <a:ext cx="47625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BED9DB96-86F4-4441-8BE1-3497E93B5286}"/>
              </a:ext>
            </a:extLst>
          </p:cNvPr>
          <p:cNvPicPr>
            <a:picLocks noChangeAspect="1"/>
          </p:cNvPicPr>
          <p:nvPr/>
        </p:nvPicPr>
        <p:blipFill>
          <a:blip r:embed="rId6"/>
          <a:stretch>
            <a:fillRect/>
          </a:stretch>
        </p:blipFill>
        <p:spPr>
          <a:xfrm>
            <a:off x="1" y="568492"/>
            <a:ext cx="21003082" cy="14871632"/>
          </a:xfrm>
          <a:prstGeom prst="rect">
            <a:avLst/>
          </a:prstGeom>
        </p:spPr>
      </p:pic>
      <p:sp>
        <p:nvSpPr>
          <p:cNvPr id="2" name="Titel 1">
            <a:extLst>
              <a:ext uri="{FF2B5EF4-FFF2-40B4-BE49-F238E27FC236}">
                <a16:creationId xmlns:a16="http://schemas.microsoft.com/office/drawing/2014/main" id="{3F01E46F-6707-449B-9EAE-6F1343174325}"/>
              </a:ext>
            </a:extLst>
          </p:cNvPr>
          <p:cNvSpPr>
            <a:spLocks noGrp="1"/>
          </p:cNvSpPr>
          <p:nvPr>
            <p:ph type="ctrTitle"/>
          </p:nvPr>
        </p:nvSpPr>
        <p:spPr>
          <a:xfrm>
            <a:off x="6432332" y="12669089"/>
            <a:ext cx="18288000" cy="2063114"/>
          </a:xfrm>
        </p:spPr>
        <p:txBody>
          <a:bodyPr/>
          <a:lstStyle/>
          <a:p>
            <a:r>
              <a:rPr lang="nl-NL" dirty="0"/>
              <a:t>Bovenverdieping</a:t>
            </a:r>
          </a:p>
        </p:txBody>
      </p:sp>
    </p:spTree>
    <p:extLst>
      <p:ext uri="{BB962C8B-B14F-4D97-AF65-F5344CB8AC3E}">
        <p14:creationId xmlns:p14="http://schemas.microsoft.com/office/powerpoint/2010/main" val="2587829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6"/>
          <p:cNvSpPr>
            <a:spLocks noGrp="1"/>
          </p:cNvSpPr>
          <p:nvPr>
            <p:ph type="title"/>
          </p:nvPr>
        </p:nvSpPr>
        <p:spPr>
          <a:xfrm>
            <a:off x="889119" y="365867"/>
            <a:ext cx="10873208" cy="1650851"/>
          </a:xfrm>
        </p:spPr>
        <p:txBody>
          <a:bodyPr/>
          <a:lstStyle/>
          <a:p>
            <a:pPr algn="l"/>
            <a:r>
              <a:rPr lang="nl-NL" sz="7200" dirty="0">
                <a:latin typeface="Arial"/>
                <a:cs typeface="Arial"/>
              </a:rPr>
              <a:t> </a:t>
            </a:r>
            <a:r>
              <a:rPr lang="nl-NL" sz="7200" b="1" dirty="0">
                <a:latin typeface="Calibri" panose="020F0502020204030204" pitchFamily="34" charset="0"/>
                <a:cs typeface="Calibri" panose="020F0502020204030204" pitchFamily="34" charset="0"/>
              </a:rPr>
              <a:t>Foto huidige situatie</a:t>
            </a:r>
          </a:p>
        </p:txBody>
      </p:sp>
      <p:pic>
        <p:nvPicPr>
          <p:cNvPr id="6" name="Afbeelding 5">
            <a:extLst>
              <a:ext uri="{FF2B5EF4-FFF2-40B4-BE49-F238E27FC236}">
                <a16:creationId xmlns:a16="http://schemas.microsoft.com/office/drawing/2014/main" id="{E20CEC93-9CEF-42F8-B9EA-C7499F251DA7}"/>
              </a:ext>
            </a:extLst>
          </p:cNvPr>
          <p:cNvPicPr>
            <a:picLocks noChangeAspect="1"/>
          </p:cNvPicPr>
          <p:nvPr/>
        </p:nvPicPr>
        <p:blipFill>
          <a:blip r:embed="rId3"/>
          <a:stretch>
            <a:fillRect/>
          </a:stretch>
        </p:blipFill>
        <p:spPr>
          <a:xfrm>
            <a:off x="4734227" y="2753544"/>
            <a:ext cx="15141077" cy="8945738"/>
          </a:xfrm>
          <a:prstGeom prst="rect">
            <a:avLst/>
          </a:prstGeom>
        </p:spPr>
      </p:pic>
      <p:grpSp>
        <p:nvGrpSpPr>
          <p:cNvPr id="12" name="Groep 11">
            <a:extLst>
              <a:ext uri="{FF2B5EF4-FFF2-40B4-BE49-F238E27FC236}">
                <a16:creationId xmlns:a16="http://schemas.microsoft.com/office/drawing/2014/main" id="{E95BEC34-86AC-48C8-AB4F-9A4C4FA87A46}"/>
              </a:ext>
            </a:extLst>
          </p:cNvPr>
          <p:cNvGrpSpPr/>
          <p:nvPr/>
        </p:nvGrpSpPr>
        <p:grpSpPr>
          <a:xfrm>
            <a:off x="2406308" y="11682536"/>
            <a:ext cx="20111443" cy="2915741"/>
            <a:chOff x="433485" y="10512202"/>
            <a:chExt cx="23517030" cy="4158083"/>
          </a:xfrm>
        </p:grpSpPr>
        <p:pic>
          <p:nvPicPr>
            <p:cNvPr id="13" name="Picture 2" descr="Kanteel Kinderopvang (@Kanteel) | Twitter">
              <a:extLst>
                <a:ext uri="{FF2B5EF4-FFF2-40B4-BE49-F238E27FC236}">
                  <a16:creationId xmlns:a16="http://schemas.microsoft.com/office/drawing/2014/main" id="{503EF162-E95E-4EB3-9EB7-D28452CFE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5720" y="10512202"/>
              <a:ext cx="4158083" cy="41580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7A5CCE67-8006-4418-A92B-BB0CC1EAB0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3594" y="11676144"/>
              <a:ext cx="4158082" cy="136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7F71E966-5C5C-44BE-90E8-D16C63BA5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17465" y="11828030"/>
              <a:ext cx="3833050" cy="10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descr="Kiem Opvang &amp;gt; Home">
              <a:extLst>
                <a:ext uri="{FF2B5EF4-FFF2-40B4-BE49-F238E27FC236}">
                  <a16:creationId xmlns:a16="http://schemas.microsoft.com/office/drawing/2014/main" id="{A7444C77-448C-45D3-90D1-9F894AF2BC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485" y="11131907"/>
              <a:ext cx="4583112" cy="1966169"/>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279F72D9-EAAD-4B82-BD40-4946FE407A4C}"/>
                </a:ext>
              </a:extLst>
            </p:cNvPr>
            <p:cNvPicPr>
              <a:picLocks noChangeAspect="1"/>
            </p:cNvPicPr>
            <p:nvPr/>
          </p:nvPicPr>
          <p:blipFill>
            <a:blip r:embed="rId8"/>
            <a:stretch>
              <a:fillRect/>
            </a:stretch>
          </p:blipFill>
          <p:spPr>
            <a:xfrm>
              <a:off x="14910136" y="10512202"/>
              <a:ext cx="4695035" cy="2631655"/>
            </a:xfrm>
            <a:prstGeom prst="rect">
              <a:avLst/>
            </a:prstGeom>
          </p:spPr>
        </p:pic>
      </p:grpSp>
    </p:spTree>
    <p:extLst>
      <p:ext uri="{BB962C8B-B14F-4D97-AF65-F5344CB8AC3E}">
        <p14:creationId xmlns:p14="http://schemas.microsoft.com/office/powerpoint/2010/main" val="2825625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35E3FE2-3861-43FD-832B-FEA93757A793}"/>
              </a:ext>
            </a:extLst>
          </p:cNvPr>
          <p:cNvPicPr>
            <a:picLocks noChangeAspect="1"/>
          </p:cNvPicPr>
          <p:nvPr/>
        </p:nvPicPr>
        <p:blipFill rotWithShape="1">
          <a:blip r:embed="rId3"/>
          <a:srcRect l="5297" t="6707" r="12251" b="6167"/>
          <a:stretch/>
        </p:blipFill>
        <p:spPr>
          <a:xfrm>
            <a:off x="4199112" y="2180959"/>
            <a:ext cx="15985776" cy="10970833"/>
          </a:xfrm>
          <a:prstGeom prst="rect">
            <a:avLst/>
          </a:prstGeom>
        </p:spPr>
      </p:pic>
      <p:sp>
        <p:nvSpPr>
          <p:cNvPr id="6" name="Rectangle 1">
            <a:extLst>
              <a:ext uri="{FF2B5EF4-FFF2-40B4-BE49-F238E27FC236}">
                <a16:creationId xmlns:a16="http://schemas.microsoft.com/office/drawing/2014/main" id="{42767239-04A7-4FFF-AB5F-788B04006CD1}"/>
              </a:ext>
            </a:extLst>
          </p:cNvPr>
          <p:cNvSpPr>
            <a:spLocks noGrp="1" noChangeArrowheads="1"/>
          </p:cNvSpPr>
          <p:nvPr>
            <p:ph type="title"/>
          </p:nvPr>
        </p:nvSpPr>
        <p:spPr>
          <a:xfrm>
            <a:off x="-1201488" y="593304"/>
            <a:ext cx="16577905" cy="1169368"/>
          </a:xfrm>
          <a:noFill/>
          <a:ln>
            <a:noFill/>
          </a:ln>
        </p:spPr>
        <p:txBody>
          <a:bodyPr/>
          <a:lstStyle/>
          <a:p>
            <a:pPr algn="l" eaLnBrk="1">
              <a:defRPr/>
            </a:pPr>
            <a:r>
              <a:rPr lang="nl-NL" sz="7200" b="1" dirty="0">
                <a:solidFill>
                  <a:schemeClr val="accent1">
                    <a:lumMod val="75000"/>
                  </a:schemeClr>
                </a:solidFill>
              </a:rPr>
              <a:t>          </a:t>
            </a:r>
            <a:r>
              <a:rPr lang="nl-NL" sz="7200" b="1" dirty="0">
                <a:solidFill>
                  <a:schemeClr val="tx1"/>
                </a:solidFill>
                <a:latin typeface="Calibri" panose="020F0502020204030204" pitchFamily="34" charset="0"/>
                <a:cs typeface="Calibri" panose="020F0502020204030204" pitchFamily="34" charset="0"/>
              </a:rPr>
              <a:t>Ontwerp 1</a:t>
            </a:r>
            <a:r>
              <a:rPr lang="nl-NL" sz="7200" dirty="0">
                <a:latin typeface="Calibri" panose="020F0502020204030204" pitchFamily="34" charset="0"/>
                <a:ea typeface="Calibri" panose="020F0502020204030204" pitchFamily="34" charset="0"/>
                <a:cs typeface="Times New Roman" panose="02020603050405020304" pitchFamily="18" charset="0"/>
              </a:rPr>
              <a:t> (huidig model) </a:t>
            </a:r>
            <a:endParaRPr lang="nl-NL" sz="72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823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745B816-6CCA-46A6-AD74-1BEC70303F90}"/>
              </a:ext>
            </a:extLst>
          </p:cNvPr>
          <p:cNvPicPr>
            <a:picLocks noChangeAspect="1"/>
          </p:cNvPicPr>
          <p:nvPr/>
        </p:nvPicPr>
        <p:blipFill rotWithShape="1">
          <a:blip r:embed="rId3"/>
          <a:srcRect t="4336"/>
          <a:stretch/>
        </p:blipFill>
        <p:spPr>
          <a:xfrm>
            <a:off x="3335016" y="1978693"/>
            <a:ext cx="17353928" cy="11737307"/>
          </a:xfrm>
          <a:prstGeom prst="rect">
            <a:avLst/>
          </a:prstGeom>
        </p:spPr>
      </p:pic>
      <p:sp>
        <p:nvSpPr>
          <p:cNvPr id="6" name="Rectangle 1">
            <a:extLst>
              <a:ext uri="{FF2B5EF4-FFF2-40B4-BE49-F238E27FC236}">
                <a16:creationId xmlns:a16="http://schemas.microsoft.com/office/drawing/2014/main" id="{42767239-04A7-4FFF-AB5F-788B04006CD1}"/>
              </a:ext>
            </a:extLst>
          </p:cNvPr>
          <p:cNvSpPr>
            <a:spLocks noGrp="1" noChangeArrowheads="1"/>
          </p:cNvSpPr>
          <p:nvPr>
            <p:ph type="title"/>
          </p:nvPr>
        </p:nvSpPr>
        <p:spPr>
          <a:xfrm>
            <a:off x="-1417512" y="0"/>
            <a:ext cx="23018357" cy="3384376"/>
          </a:xfrm>
          <a:noFill/>
          <a:ln>
            <a:noFill/>
          </a:ln>
        </p:spPr>
        <p:txBody>
          <a:bodyPr/>
          <a:lstStyle/>
          <a:p>
            <a:pPr algn="l" eaLnBrk="1">
              <a:defRPr/>
            </a:pPr>
            <a:r>
              <a:rPr lang="nl-NL" sz="7200" b="1" dirty="0">
                <a:solidFill>
                  <a:schemeClr val="accent1">
                    <a:lumMod val="75000"/>
                  </a:schemeClr>
                </a:solidFill>
              </a:rPr>
              <a:t>          </a:t>
            </a:r>
            <a:r>
              <a:rPr lang="nl-NL" sz="7200" b="1" dirty="0">
                <a:solidFill>
                  <a:schemeClr val="tx1"/>
                </a:solidFill>
                <a:latin typeface="Calibri" panose="020F0502020204030204" pitchFamily="34" charset="0"/>
                <a:cs typeface="Calibri" panose="020F0502020204030204" pitchFamily="34" charset="0"/>
              </a:rPr>
              <a:t>Ontwerp 2 </a:t>
            </a:r>
            <a:r>
              <a:rPr lang="nl-NL" sz="7200" dirty="0">
                <a:latin typeface="Calibri" panose="020F0502020204030204" pitchFamily="34" charset="0"/>
                <a:ea typeface="Calibri" panose="020F0502020204030204" pitchFamily="34" charset="0"/>
                <a:cs typeface="Times New Roman" panose="02020603050405020304" pitchFamily="18" charset="0"/>
              </a:rPr>
              <a:t>(voorstel bewoners </a:t>
            </a:r>
            <a:r>
              <a:rPr lang="nl-NL" sz="7200" dirty="0" err="1">
                <a:latin typeface="Calibri" panose="020F0502020204030204" pitchFamily="34" charset="0"/>
                <a:ea typeface="Calibri" panose="020F0502020204030204" pitchFamily="34" charset="0"/>
                <a:cs typeface="Times New Roman" panose="02020603050405020304" pitchFamily="18" charset="0"/>
              </a:rPr>
              <a:t>Annahof</a:t>
            </a:r>
            <a:r>
              <a:rPr lang="nl-NL" sz="7200" dirty="0">
                <a:latin typeface="Calibri" panose="020F0502020204030204" pitchFamily="34" charset="0"/>
                <a:ea typeface="Calibri" panose="020F0502020204030204" pitchFamily="34" charset="0"/>
                <a:cs typeface="Times New Roman" panose="02020603050405020304" pitchFamily="18" charset="0"/>
              </a:rPr>
              <a:t>)</a:t>
            </a:r>
            <a:br>
              <a:rPr lang="nl-NL" sz="7200" dirty="0">
                <a:latin typeface="Calibri" panose="020F0502020204030204" pitchFamily="34" charset="0"/>
                <a:ea typeface="Calibri" panose="020F0502020204030204" pitchFamily="34" charset="0"/>
                <a:cs typeface="Times New Roman" panose="02020603050405020304" pitchFamily="18" charset="0"/>
              </a:rPr>
            </a:br>
            <a:endParaRPr lang="nl-NL" sz="72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6073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665E6918-6EEF-4761-ADE2-FC6309E29D05}"/>
              </a:ext>
            </a:extLst>
          </p:cNvPr>
          <p:cNvPicPr>
            <a:picLocks noChangeAspect="1"/>
          </p:cNvPicPr>
          <p:nvPr/>
        </p:nvPicPr>
        <p:blipFill rotWithShape="1">
          <a:blip r:embed="rId3"/>
          <a:srcRect l="5246" t="10629" r="13558" b="7483"/>
          <a:stretch/>
        </p:blipFill>
        <p:spPr>
          <a:xfrm>
            <a:off x="3623048" y="2465512"/>
            <a:ext cx="16057784" cy="10543966"/>
          </a:xfrm>
          <a:prstGeom prst="rect">
            <a:avLst/>
          </a:prstGeom>
        </p:spPr>
      </p:pic>
      <p:sp>
        <p:nvSpPr>
          <p:cNvPr id="6" name="Rectangle 1">
            <a:extLst>
              <a:ext uri="{FF2B5EF4-FFF2-40B4-BE49-F238E27FC236}">
                <a16:creationId xmlns:a16="http://schemas.microsoft.com/office/drawing/2014/main" id="{42767239-04A7-4FFF-AB5F-788B04006CD1}"/>
              </a:ext>
            </a:extLst>
          </p:cNvPr>
          <p:cNvSpPr>
            <a:spLocks noGrp="1" noChangeArrowheads="1"/>
          </p:cNvSpPr>
          <p:nvPr>
            <p:ph type="title"/>
          </p:nvPr>
        </p:nvSpPr>
        <p:spPr>
          <a:xfrm>
            <a:off x="18312" y="488802"/>
            <a:ext cx="24384000" cy="3312368"/>
          </a:xfrm>
          <a:noFill/>
          <a:ln>
            <a:noFill/>
          </a:ln>
        </p:spPr>
        <p:txBody>
          <a:bodyPr/>
          <a:lstStyle/>
          <a:p>
            <a:pPr algn="l" eaLnBrk="1">
              <a:defRPr/>
            </a:pPr>
            <a:r>
              <a:rPr lang="nl-NL" sz="7200" b="1" dirty="0">
                <a:solidFill>
                  <a:schemeClr val="accent1">
                    <a:lumMod val="75000"/>
                  </a:schemeClr>
                </a:solidFill>
              </a:rPr>
              <a:t>    </a:t>
            </a:r>
            <a:r>
              <a:rPr lang="nl-NL" sz="7200" b="1" dirty="0">
                <a:solidFill>
                  <a:schemeClr val="tx1"/>
                </a:solidFill>
                <a:latin typeface="Calibri" panose="020F0502020204030204" pitchFamily="34" charset="0"/>
                <a:cs typeface="Calibri" panose="020F0502020204030204" pitchFamily="34" charset="0"/>
              </a:rPr>
              <a:t>Ontwerp 3 </a:t>
            </a:r>
            <a:r>
              <a:rPr lang="nl-NL" sz="6600" dirty="0">
                <a:latin typeface="Calibri" panose="020F0502020204030204" pitchFamily="34" charset="0"/>
                <a:ea typeface="Calibri" panose="020F0502020204030204" pitchFamily="34" charset="0"/>
                <a:cs typeface="Times New Roman" panose="02020603050405020304" pitchFamily="18" charset="0"/>
              </a:rPr>
              <a:t>(het voorkeursmodel/met alle elementen betrokkenen)</a:t>
            </a:r>
            <a:br>
              <a:rPr lang="nl-NL" sz="7200" dirty="0">
                <a:latin typeface="Calibri" panose="020F0502020204030204" pitchFamily="34" charset="0"/>
                <a:ea typeface="Calibri" panose="020F0502020204030204" pitchFamily="34" charset="0"/>
                <a:cs typeface="Times New Roman" panose="02020603050405020304" pitchFamily="18" charset="0"/>
              </a:rPr>
            </a:br>
            <a:endParaRPr lang="nl-NL" sz="72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8371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09C660BD-A737-46D2-87FB-50B70E852C72}"/>
              </a:ext>
            </a:extLst>
          </p:cNvPr>
          <p:cNvGrpSpPr/>
          <p:nvPr/>
        </p:nvGrpSpPr>
        <p:grpSpPr>
          <a:xfrm>
            <a:off x="2406308" y="11682536"/>
            <a:ext cx="20111443" cy="2915741"/>
            <a:chOff x="433485" y="10512202"/>
            <a:chExt cx="23517030" cy="4158083"/>
          </a:xfrm>
        </p:grpSpPr>
        <p:pic>
          <p:nvPicPr>
            <p:cNvPr id="12" name="Picture 2" descr="Kanteel Kinderopvang (@Kanteel) | Twitter">
              <a:extLst>
                <a:ext uri="{FF2B5EF4-FFF2-40B4-BE49-F238E27FC236}">
                  <a16:creationId xmlns:a16="http://schemas.microsoft.com/office/drawing/2014/main" id="{C56D95B8-07B3-43C6-89ED-E850E2B64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720" y="10512202"/>
              <a:ext cx="4158083" cy="41580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F0077DC-5ECD-41F4-84D7-D4C5AC6B83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594" y="11676144"/>
              <a:ext cx="4158082" cy="136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4A14A668-FC77-4D69-AA40-65528144DC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7465" y="11828030"/>
              <a:ext cx="3833050" cy="10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Kiem Opvang &amp;gt; Home">
              <a:extLst>
                <a:ext uri="{FF2B5EF4-FFF2-40B4-BE49-F238E27FC236}">
                  <a16:creationId xmlns:a16="http://schemas.microsoft.com/office/drawing/2014/main" id="{F85491EF-A028-403B-A278-EF617D06CD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85" y="11131907"/>
              <a:ext cx="4583112" cy="1966169"/>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a:extLst>
                <a:ext uri="{FF2B5EF4-FFF2-40B4-BE49-F238E27FC236}">
                  <a16:creationId xmlns:a16="http://schemas.microsoft.com/office/drawing/2014/main" id="{A3825495-73A7-46E0-86F9-6A7ED136F177}"/>
                </a:ext>
              </a:extLst>
            </p:cNvPr>
            <p:cNvPicPr>
              <a:picLocks noChangeAspect="1"/>
            </p:cNvPicPr>
            <p:nvPr/>
          </p:nvPicPr>
          <p:blipFill>
            <a:blip r:embed="rId7"/>
            <a:stretch>
              <a:fillRect/>
            </a:stretch>
          </p:blipFill>
          <p:spPr>
            <a:xfrm>
              <a:off x="14910136" y="10512202"/>
              <a:ext cx="4695035" cy="2631655"/>
            </a:xfrm>
            <a:prstGeom prst="rect">
              <a:avLst/>
            </a:prstGeom>
          </p:spPr>
        </p:pic>
      </p:grpSp>
      <p:sp>
        <p:nvSpPr>
          <p:cNvPr id="6" name="Rectangle 1">
            <a:extLst>
              <a:ext uri="{FF2B5EF4-FFF2-40B4-BE49-F238E27FC236}">
                <a16:creationId xmlns:a16="http://schemas.microsoft.com/office/drawing/2014/main" id="{42767239-04A7-4FFF-AB5F-788B04006CD1}"/>
              </a:ext>
            </a:extLst>
          </p:cNvPr>
          <p:cNvSpPr>
            <a:spLocks noGrp="1" noChangeArrowheads="1"/>
          </p:cNvSpPr>
          <p:nvPr>
            <p:ph type="title"/>
          </p:nvPr>
        </p:nvSpPr>
        <p:spPr>
          <a:xfrm>
            <a:off x="-2191352" y="564461"/>
            <a:ext cx="14323360" cy="1169368"/>
          </a:xfrm>
          <a:noFill/>
          <a:ln>
            <a:noFill/>
          </a:ln>
        </p:spPr>
        <p:txBody>
          <a:bodyPr/>
          <a:lstStyle/>
          <a:p>
            <a:pPr algn="l" eaLnBrk="1">
              <a:defRPr/>
            </a:pPr>
            <a:r>
              <a:rPr lang="nl-NL" sz="7200" b="1" dirty="0">
                <a:solidFill>
                  <a:schemeClr val="accent1">
                    <a:lumMod val="75000"/>
                  </a:schemeClr>
                </a:solidFill>
              </a:rPr>
              <a:t>             </a:t>
            </a:r>
            <a:r>
              <a:rPr lang="nl-NL" sz="7200" b="1" dirty="0">
                <a:solidFill>
                  <a:schemeClr val="tx1"/>
                </a:solidFill>
                <a:latin typeface="Calibri" panose="020F0502020204030204" pitchFamily="34" charset="0"/>
                <a:cs typeface="Calibri" panose="020F0502020204030204" pitchFamily="34" charset="0"/>
              </a:rPr>
              <a:t>Verkeersafwikkeling</a:t>
            </a:r>
          </a:p>
        </p:txBody>
      </p:sp>
      <p:pic>
        <p:nvPicPr>
          <p:cNvPr id="3" name="Afbeelding 2">
            <a:extLst>
              <a:ext uri="{FF2B5EF4-FFF2-40B4-BE49-F238E27FC236}">
                <a16:creationId xmlns:a16="http://schemas.microsoft.com/office/drawing/2014/main" id="{0D40562E-19B1-4C17-BADB-FBFA0CF038BC}"/>
              </a:ext>
            </a:extLst>
          </p:cNvPr>
          <p:cNvPicPr>
            <a:picLocks noChangeAspect="1"/>
          </p:cNvPicPr>
          <p:nvPr/>
        </p:nvPicPr>
        <p:blipFill>
          <a:blip r:embed="rId8"/>
          <a:stretch>
            <a:fillRect/>
          </a:stretch>
        </p:blipFill>
        <p:spPr>
          <a:xfrm>
            <a:off x="5582328" y="1948748"/>
            <a:ext cx="13831344" cy="9818503"/>
          </a:xfrm>
          <a:prstGeom prst="rect">
            <a:avLst/>
          </a:prstGeom>
        </p:spPr>
      </p:pic>
    </p:spTree>
    <p:extLst>
      <p:ext uri="{BB962C8B-B14F-4D97-AF65-F5344CB8AC3E}">
        <p14:creationId xmlns:p14="http://schemas.microsoft.com/office/powerpoint/2010/main" val="1454939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2767239-04A7-4FFF-AB5F-788B04006CD1}"/>
              </a:ext>
            </a:extLst>
          </p:cNvPr>
          <p:cNvSpPr>
            <a:spLocks noGrp="1" noChangeArrowheads="1"/>
          </p:cNvSpPr>
          <p:nvPr>
            <p:ph type="title"/>
          </p:nvPr>
        </p:nvSpPr>
        <p:spPr>
          <a:xfrm>
            <a:off x="526704" y="2044280"/>
            <a:ext cx="17130508" cy="8640378"/>
          </a:xfrm>
          <a:noFill/>
          <a:ln>
            <a:noFill/>
          </a:ln>
        </p:spPr>
        <p:txBody>
          <a:bodyPr/>
          <a:lstStyle/>
          <a:p>
            <a:pPr algn="l" eaLnBrk="1">
              <a:defRPr/>
            </a:pPr>
            <a:r>
              <a:rPr lang="nl-NL" sz="4000" dirty="0">
                <a:solidFill>
                  <a:schemeClr val="tx1"/>
                </a:solidFill>
                <a:latin typeface="Calibri" panose="020F0502020204030204" pitchFamily="34" charset="0"/>
                <a:cs typeface="Calibri" panose="020F0502020204030204" pitchFamily="34" charset="0"/>
              </a:rPr>
              <a:t>	</a:t>
            </a:r>
            <a:r>
              <a:rPr lang="nl-NL" sz="4000" dirty="0">
                <a:latin typeface="Calibri" panose="020F0502020204030204" pitchFamily="34" charset="0"/>
                <a:ea typeface="ＭＳ Ｐゴシック"/>
                <a:cs typeface="Calibri" panose="020F0502020204030204" pitchFamily="34" charset="0"/>
              </a:rPr>
              <a:t>In gesprek met elkaar over de ontwerpen en plaats opmerkingen op de 	tekening </a:t>
            </a:r>
            <a:br>
              <a:rPr lang="nl-NL" sz="4000" dirty="0">
                <a:latin typeface="Calibri" panose="020F0502020204030204" pitchFamily="34" charset="0"/>
                <a:ea typeface="ＭＳ Ｐゴシック"/>
                <a:cs typeface="Calibri" panose="020F0502020204030204" pitchFamily="34" charset="0"/>
              </a:rPr>
            </a:br>
            <a:r>
              <a:rPr lang="nl-NL" sz="4000" dirty="0">
                <a:latin typeface="Calibri" panose="020F0502020204030204" pitchFamily="34" charset="0"/>
                <a:ea typeface="ＭＳ Ｐゴシック"/>
                <a:cs typeface="Calibri" panose="020F0502020204030204" pitchFamily="34" charset="0"/>
              </a:rPr>
              <a:t>	</a:t>
            </a:r>
            <a:br>
              <a:rPr lang="nl-NL" sz="4000" dirty="0">
                <a:latin typeface="Calibri" panose="020F0502020204030204" pitchFamily="34" charset="0"/>
                <a:ea typeface="ＭＳ Ｐゴシック"/>
                <a:cs typeface="Calibri" panose="020F0502020204030204" pitchFamily="34" charset="0"/>
              </a:rPr>
            </a:br>
            <a:br>
              <a:rPr lang="nl-NL" sz="4000" dirty="0">
                <a:latin typeface="Calibri" panose="020F0502020204030204" pitchFamily="34" charset="0"/>
                <a:ea typeface="ＭＳ Ｐゴシック"/>
                <a:cs typeface="Calibri" panose="020F0502020204030204" pitchFamily="34" charset="0"/>
              </a:rPr>
            </a:br>
            <a:r>
              <a:rPr lang="nl-NL" sz="4000" dirty="0">
                <a:latin typeface="Calibri" panose="020F0502020204030204" pitchFamily="34" charset="0"/>
                <a:ea typeface="ＭＳ Ｐゴシック"/>
                <a:cs typeface="Calibri" panose="020F0502020204030204" pitchFamily="34" charset="0"/>
              </a:rPr>
              <a:t>	tafel 1 en 2		Ontwerp 1</a:t>
            </a:r>
            <a:br>
              <a:rPr lang="nl-NL" sz="4000" dirty="0">
                <a:latin typeface="Calibri" panose="020F0502020204030204" pitchFamily="34" charset="0"/>
                <a:ea typeface="ＭＳ Ｐゴシック"/>
                <a:cs typeface="Calibri" panose="020F0502020204030204" pitchFamily="34" charset="0"/>
              </a:rPr>
            </a:br>
            <a:r>
              <a:rPr lang="nl-NL" sz="4000" dirty="0">
                <a:latin typeface="Calibri" panose="020F0502020204030204" pitchFamily="34" charset="0"/>
                <a:ea typeface="ＭＳ Ｐゴシック"/>
                <a:cs typeface="Calibri" panose="020F0502020204030204" pitchFamily="34" charset="0"/>
              </a:rPr>
              <a:t>	</a:t>
            </a:r>
            <a:br>
              <a:rPr lang="nl-NL" sz="4000" dirty="0">
                <a:latin typeface="Calibri" panose="020F0502020204030204" pitchFamily="34" charset="0"/>
                <a:ea typeface="ＭＳ Ｐゴシック"/>
                <a:cs typeface="Calibri" panose="020F0502020204030204" pitchFamily="34" charset="0"/>
              </a:rPr>
            </a:br>
            <a:r>
              <a:rPr lang="nl-NL" sz="4000" dirty="0">
                <a:latin typeface="Calibri" panose="020F0502020204030204" pitchFamily="34" charset="0"/>
                <a:ea typeface="ＭＳ Ｐゴシック"/>
                <a:cs typeface="Calibri" panose="020F0502020204030204" pitchFamily="34" charset="0"/>
              </a:rPr>
              <a:t>	tafel 3 en 4		Ontwerp 2</a:t>
            </a:r>
            <a:br>
              <a:rPr lang="nl-NL" sz="4000" dirty="0">
                <a:latin typeface="Calibri" panose="020F0502020204030204" pitchFamily="34" charset="0"/>
                <a:ea typeface="ＭＳ Ｐゴシック"/>
                <a:cs typeface="Calibri" panose="020F0502020204030204" pitchFamily="34" charset="0"/>
              </a:rPr>
            </a:br>
            <a:r>
              <a:rPr lang="nl-NL" sz="4000" dirty="0">
                <a:latin typeface="Calibri" panose="020F0502020204030204" pitchFamily="34" charset="0"/>
                <a:ea typeface="ＭＳ Ｐゴシック"/>
                <a:cs typeface="Calibri" panose="020F0502020204030204" pitchFamily="34" charset="0"/>
              </a:rPr>
              <a:t>	</a:t>
            </a:r>
            <a:br>
              <a:rPr lang="nl-NL" sz="4000" dirty="0">
                <a:latin typeface="Calibri" panose="020F0502020204030204" pitchFamily="34" charset="0"/>
                <a:ea typeface="ＭＳ Ｐゴシック"/>
                <a:cs typeface="Calibri" panose="020F0502020204030204" pitchFamily="34" charset="0"/>
              </a:rPr>
            </a:br>
            <a:r>
              <a:rPr lang="nl-NL" sz="4000" dirty="0">
                <a:latin typeface="Calibri" panose="020F0502020204030204" pitchFamily="34" charset="0"/>
                <a:ea typeface="ＭＳ Ｐゴシック"/>
                <a:cs typeface="Calibri" panose="020F0502020204030204" pitchFamily="34" charset="0"/>
              </a:rPr>
              <a:t>	tafel 5 en 6		Ontwerp 3</a:t>
            </a:r>
            <a:br>
              <a:rPr lang="nl-NL" sz="4000" dirty="0">
                <a:latin typeface="Calibri" panose="020F0502020204030204" pitchFamily="34" charset="0"/>
                <a:ea typeface="ＭＳ Ｐゴシック"/>
                <a:cs typeface="Calibri" panose="020F0502020204030204" pitchFamily="34" charset="0"/>
              </a:rPr>
            </a:br>
            <a:br>
              <a:rPr lang="nl-NL" sz="4000" dirty="0">
                <a:latin typeface="Calibri" panose="020F0502020204030204" pitchFamily="34" charset="0"/>
                <a:ea typeface="ＭＳ Ｐゴシック"/>
                <a:cs typeface="Calibri" panose="020F0502020204030204" pitchFamily="34" charset="0"/>
              </a:rPr>
            </a:br>
            <a:br>
              <a:rPr lang="nl-NL" sz="4000" b="1" dirty="0">
                <a:solidFill>
                  <a:schemeClr val="tx1"/>
                </a:solidFill>
                <a:latin typeface="Calibri" panose="020F0502020204030204" pitchFamily="34" charset="0"/>
                <a:cs typeface="Calibri" panose="020F0502020204030204" pitchFamily="34" charset="0"/>
              </a:rPr>
            </a:br>
            <a:endParaRPr lang="nl-NL" sz="4000" b="1" dirty="0">
              <a:solidFill>
                <a:schemeClr val="tx1"/>
              </a:solidFill>
              <a:latin typeface="Calibri" panose="020F0502020204030204" pitchFamily="34" charset="0"/>
              <a:cs typeface="Calibri" panose="020F0502020204030204" pitchFamily="34" charset="0"/>
            </a:endParaRPr>
          </a:p>
        </p:txBody>
      </p:sp>
      <p:grpSp>
        <p:nvGrpSpPr>
          <p:cNvPr id="10" name="Groep 9">
            <a:extLst>
              <a:ext uri="{FF2B5EF4-FFF2-40B4-BE49-F238E27FC236}">
                <a16:creationId xmlns:a16="http://schemas.microsoft.com/office/drawing/2014/main" id="{26CDFD5E-73DF-41E0-9FD0-1242B90CD9D4}"/>
              </a:ext>
            </a:extLst>
          </p:cNvPr>
          <p:cNvGrpSpPr/>
          <p:nvPr/>
        </p:nvGrpSpPr>
        <p:grpSpPr>
          <a:xfrm>
            <a:off x="2406308" y="11682536"/>
            <a:ext cx="20111443" cy="2915741"/>
            <a:chOff x="433485" y="10512202"/>
            <a:chExt cx="23517030" cy="4158083"/>
          </a:xfrm>
        </p:grpSpPr>
        <p:pic>
          <p:nvPicPr>
            <p:cNvPr id="11" name="Picture 2" descr="Kanteel Kinderopvang (@Kanteel) | Twitter">
              <a:extLst>
                <a:ext uri="{FF2B5EF4-FFF2-40B4-BE49-F238E27FC236}">
                  <a16:creationId xmlns:a16="http://schemas.microsoft.com/office/drawing/2014/main" id="{CA09FC9D-65F9-440D-B626-EC0056749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720" y="10512202"/>
              <a:ext cx="4158083" cy="4158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58EF9EF-3597-475D-AA0D-EF7B36DE2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594" y="11676144"/>
              <a:ext cx="4158082" cy="136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65E6DF5E-11B0-414F-BAA1-8CF665E66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7465" y="11828030"/>
              <a:ext cx="3833050" cy="10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Kiem Opvang &amp;gt; Home">
              <a:extLst>
                <a:ext uri="{FF2B5EF4-FFF2-40B4-BE49-F238E27FC236}">
                  <a16:creationId xmlns:a16="http://schemas.microsoft.com/office/drawing/2014/main" id="{1B266FC9-829A-4134-8DBA-CABF746286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85" y="11131907"/>
              <a:ext cx="4583112" cy="1966169"/>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F9EA6F4C-BF72-41D9-BE34-32B64C5544FD}"/>
                </a:ext>
              </a:extLst>
            </p:cNvPr>
            <p:cNvPicPr>
              <a:picLocks noChangeAspect="1"/>
            </p:cNvPicPr>
            <p:nvPr/>
          </p:nvPicPr>
          <p:blipFill>
            <a:blip r:embed="rId7"/>
            <a:stretch>
              <a:fillRect/>
            </a:stretch>
          </p:blipFill>
          <p:spPr>
            <a:xfrm>
              <a:off x="14910136" y="10512202"/>
              <a:ext cx="4695035" cy="2631655"/>
            </a:xfrm>
            <a:prstGeom prst="rect">
              <a:avLst/>
            </a:prstGeom>
          </p:spPr>
        </p:pic>
      </p:grpSp>
      <p:sp>
        <p:nvSpPr>
          <p:cNvPr id="16" name="Tekstvak 15">
            <a:extLst>
              <a:ext uri="{FF2B5EF4-FFF2-40B4-BE49-F238E27FC236}">
                <a16:creationId xmlns:a16="http://schemas.microsoft.com/office/drawing/2014/main" id="{BCEEB947-8E0B-4D41-8848-E0B7B96C617B}"/>
              </a:ext>
            </a:extLst>
          </p:cNvPr>
          <p:cNvSpPr txBox="1"/>
          <p:nvPr/>
        </p:nvSpPr>
        <p:spPr>
          <a:xfrm>
            <a:off x="-1343091" y="877799"/>
            <a:ext cx="12192000" cy="1200329"/>
          </a:xfrm>
          <a:prstGeom prst="rect">
            <a:avLst/>
          </a:prstGeom>
          <a:noFill/>
        </p:spPr>
        <p:txBody>
          <a:bodyPr wrap="square">
            <a:spAutoFit/>
          </a:bodyPr>
          <a:lstStyle/>
          <a:p>
            <a:r>
              <a:rPr lang="nl-NL" sz="7200" b="1" dirty="0">
                <a:solidFill>
                  <a:schemeClr val="tx1"/>
                </a:solidFill>
                <a:latin typeface="Calibri" panose="020F0502020204030204" pitchFamily="34" charset="0"/>
                <a:cs typeface="Calibri" panose="020F0502020204030204" pitchFamily="34" charset="0"/>
              </a:rPr>
              <a:t>Tekeningen op tafel</a:t>
            </a:r>
            <a:endParaRPr lang="nl-NL" sz="7200" dirty="0"/>
          </a:p>
        </p:txBody>
      </p:sp>
    </p:spTree>
    <p:extLst>
      <p:ext uri="{BB962C8B-B14F-4D97-AF65-F5344CB8AC3E}">
        <p14:creationId xmlns:p14="http://schemas.microsoft.com/office/powerpoint/2010/main" val="1428118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9887744" y="2319026"/>
            <a:ext cx="10724879" cy="8309967"/>
          </a:xfrm>
          <a:prstGeom prst="rect">
            <a:avLst/>
          </a:prstGeom>
        </p:spPr>
        <p:txBody>
          <a:bodyPr wrap="square" lIns="91440" tIns="45720" rIns="91440" bIns="45720" anchor="t">
            <a:spAutoFit/>
          </a:bodyPr>
          <a:lstStyle/>
          <a:p>
            <a:pPr lvl="0" algn="l" eaLnBrk="0">
              <a:spcBef>
                <a:spcPts val="4200"/>
              </a:spcBef>
            </a:pPr>
            <a:r>
              <a:rPr lang="nl-NL" sz="4000" kern="0" dirty="0">
                <a:latin typeface="Calibri" panose="020F0502020204030204" pitchFamily="34" charset="0"/>
                <a:ea typeface="ＭＳ Ｐゴシック"/>
                <a:cs typeface="Calibri" panose="020F0502020204030204" pitchFamily="34" charset="0"/>
              </a:rPr>
              <a:t>Eerste bouwconcept bespreking</a:t>
            </a:r>
          </a:p>
          <a:p>
            <a:pPr lvl="0" algn="l" eaLnBrk="0">
              <a:spcBef>
                <a:spcPts val="4200"/>
              </a:spcBef>
            </a:pPr>
            <a:r>
              <a:rPr lang="nl-NL" sz="4000" kern="0" dirty="0">
                <a:latin typeface="Calibri" panose="020F0502020204030204" pitchFamily="34" charset="0"/>
                <a:ea typeface="ＭＳ Ｐゴシック"/>
                <a:cs typeface="Calibri" panose="020F0502020204030204" pitchFamily="34" charset="0"/>
              </a:rPr>
              <a:t>Diverse gesprekken met betrokkenen</a:t>
            </a:r>
          </a:p>
          <a:p>
            <a:pPr lvl="0" algn="l" eaLnBrk="0">
              <a:spcBef>
                <a:spcPts val="4200"/>
              </a:spcBef>
            </a:pPr>
            <a:r>
              <a:rPr lang="nl-NL" sz="4000" kern="0" dirty="0">
                <a:latin typeface="Calibri" panose="020F0502020204030204" pitchFamily="34" charset="0"/>
                <a:ea typeface="ＭＳ Ｐゴシック"/>
                <a:cs typeface="Calibri" panose="020F0502020204030204" pitchFamily="34" charset="0"/>
              </a:rPr>
              <a:t>Vervolg bouwconcepten</a:t>
            </a:r>
          </a:p>
          <a:p>
            <a:pPr algn="l" eaLnBrk="0">
              <a:spcBef>
                <a:spcPts val="4200"/>
              </a:spcBef>
            </a:pPr>
            <a:r>
              <a:rPr lang="nl-NL" sz="4000" kern="0" dirty="0">
                <a:latin typeface="Calibri" panose="020F0502020204030204" pitchFamily="34" charset="0"/>
                <a:ea typeface="ＭＳ Ｐゴシック"/>
                <a:cs typeface="Calibri" panose="020F0502020204030204" pitchFamily="34" charset="0"/>
              </a:rPr>
              <a:t>Verder bespreken bouwconcept</a:t>
            </a:r>
          </a:p>
          <a:p>
            <a:pPr lvl="0" algn="l" eaLnBrk="0">
              <a:spcBef>
                <a:spcPts val="4200"/>
              </a:spcBef>
            </a:pPr>
            <a:r>
              <a:rPr lang="nl-NL" sz="4000" kern="0" dirty="0">
                <a:latin typeface="Calibri" panose="020F0502020204030204" pitchFamily="34" charset="0"/>
                <a:ea typeface="ＭＳ Ｐゴシック"/>
                <a:cs typeface="Calibri" panose="020F0502020204030204" pitchFamily="34" charset="0"/>
              </a:rPr>
              <a:t>Vaststellen bouwconcept</a:t>
            </a:r>
          </a:p>
          <a:p>
            <a:pPr lvl="0" algn="l" eaLnBrk="0">
              <a:spcBef>
                <a:spcPts val="4200"/>
              </a:spcBef>
            </a:pPr>
            <a:r>
              <a:rPr lang="nl-NL" sz="4000" kern="0" dirty="0">
                <a:latin typeface="Calibri" panose="020F0502020204030204" pitchFamily="34" charset="0"/>
                <a:ea typeface="ＭＳ Ｐゴシック"/>
                <a:cs typeface="Calibri" panose="020F0502020204030204" pitchFamily="34" charset="0"/>
              </a:rPr>
              <a:t>Opstarten bestemmingsplan procedure</a:t>
            </a:r>
          </a:p>
          <a:p>
            <a:pPr lvl="0" algn="l" eaLnBrk="0">
              <a:spcBef>
                <a:spcPts val="4200"/>
              </a:spcBef>
            </a:pPr>
            <a:r>
              <a:rPr lang="nl-NL" sz="4000" kern="0" dirty="0">
                <a:latin typeface="Calibri" panose="020F0502020204030204" pitchFamily="34" charset="0"/>
                <a:ea typeface="ＭＳ Ｐゴシック"/>
                <a:cs typeface="Calibri" panose="020F0502020204030204" pitchFamily="34" charset="0"/>
              </a:rPr>
              <a:t>Aanvraag bouwvergunning</a:t>
            </a:r>
          </a:p>
          <a:p>
            <a:pPr marL="685800" indent="-685800" algn="l">
              <a:buFont typeface="Courier New" panose="02070309020205020404" pitchFamily="49" charset="0"/>
              <a:buChar char="o"/>
            </a:pPr>
            <a:endParaRPr lang="nl-NL" sz="4400" dirty="0">
              <a:latin typeface="Arial"/>
              <a:cs typeface="Arial"/>
            </a:endParaRPr>
          </a:p>
        </p:txBody>
      </p:sp>
      <p:sp>
        <p:nvSpPr>
          <p:cNvPr id="2" name="Rechthoek 1">
            <a:extLst>
              <a:ext uri="{FF2B5EF4-FFF2-40B4-BE49-F238E27FC236}">
                <a16:creationId xmlns:a16="http://schemas.microsoft.com/office/drawing/2014/main" id="{2382A8FA-8A97-471F-9916-CFC80BF03878}"/>
              </a:ext>
            </a:extLst>
          </p:cNvPr>
          <p:cNvSpPr/>
          <p:nvPr/>
        </p:nvSpPr>
        <p:spPr>
          <a:xfrm>
            <a:off x="-2991814" y="881336"/>
            <a:ext cx="15481720" cy="1200329"/>
          </a:xfrm>
          <a:prstGeom prst="rect">
            <a:avLst/>
          </a:prstGeom>
        </p:spPr>
        <p:txBody>
          <a:bodyPr wrap="square">
            <a:spAutoFit/>
          </a:bodyPr>
          <a:lstStyle/>
          <a:p>
            <a:pPr algn="l"/>
            <a:r>
              <a:rPr lang="nl-NL" sz="7200" b="1" dirty="0"/>
              <a:t>                 </a:t>
            </a:r>
            <a:r>
              <a:rPr lang="nl-NL" sz="7200" b="1" dirty="0">
                <a:latin typeface="Calibri" panose="020F0502020204030204" pitchFamily="34" charset="0"/>
                <a:cs typeface="Calibri" panose="020F0502020204030204" pitchFamily="34" charset="0"/>
              </a:rPr>
              <a:t>Planning (1)</a:t>
            </a:r>
          </a:p>
        </p:txBody>
      </p:sp>
      <p:sp>
        <p:nvSpPr>
          <p:cNvPr id="9" name="Rechthoek 8">
            <a:extLst>
              <a:ext uri="{FF2B5EF4-FFF2-40B4-BE49-F238E27FC236}">
                <a16:creationId xmlns:a16="http://schemas.microsoft.com/office/drawing/2014/main" id="{4797DE4B-F94F-4B45-8C4A-2FFD7CE94BF9}"/>
              </a:ext>
            </a:extLst>
          </p:cNvPr>
          <p:cNvSpPr/>
          <p:nvPr/>
        </p:nvSpPr>
        <p:spPr>
          <a:xfrm>
            <a:off x="1223941" y="2402694"/>
            <a:ext cx="7511675" cy="8248412"/>
          </a:xfrm>
          <a:prstGeom prst="rect">
            <a:avLst/>
          </a:prstGeom>
        </p:spPr>
        <p:txBody>
          <a:bodyPr wrap="square" lIns="91440" tIns="45720" rIns="91440" bIns="45720" anchor="t">
            <a:spAutoFit/>
          </a:bodyPr>
          <a:lstStyle/>
          <a:p>
            <a:pPr marL="685800" lvl="0" indent="-6858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Juli 2021</a:t>
            </a:r>
          </a:p>
          <a:p>
            <a:pPr marL="685800" lvl="0" indent="-6858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Juli 2021 t/m januari 2022</a:t>
            </a:r>
          </a:p>
          <a:p>
            <a:pPr marL="685800" lvl="0" indent="-6858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Januari 2022</a:t>
            </a:r>
          </a:p>
          <a:p>
            <a:pPr marL="685800" lvl="0" indent="-6858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22 Februari</a:t>
            </a:r>
          </a:p>
          <a:p>
            <a:pPr marL="685800" indent="-6858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1 april 2022</a:t>
            </a:r>
          </a:p>
          <a:p>
            <a:pPr marL="685800" lvl="0" indent="-6858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April 2022</a:t>
            </a:r>
          </a:p>
          <a:p>
            <a:pPr marL="685800" lvl="0" indent="-6858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Najaar 2022</a:t>
            </a:r>
          </a:p>
          <a:p>
            <a:pPr marL="685800" indent="-685800" algn="l">
              <a:buFont typeface="Courier New" panose="02070309020205020404" pitchFamily="49" charset="0"/>
              <a:buChar char="o"/>
            </a:pPr>
            <a:endParaRPr lang="nl-NL" sz="4000" dirty="0">
              <a:latin typeface="Arial"/>
              <a:cs typeface="Arial"/>
            </a:endParaRPr>
          </a:p>
        </p:txBody>
      </p:sp>
      <p:grpSp>
        <p:nvGrpSpPr>
          <p:cNvPr id="5" name="Groep 4">
            <a:extLst>
              <a:ext uri="{FF2B5EF4-FFF2-40B4-BE49-F238E27FC236}">
                <a16:creationId xmlns:a16="http://schemas.microsoft.com/office/drawing/2014/main" id="{ABC7B24B-008D-4336-8E14-38925E78B865}"/>
              </a:ext>
            </a:extLst>
          </p:cNvPr>
          <p:cNvGrpSpPr/>
          <p:nvPr/>
        </p:nvGrpSpPr>
        <p:grpSpPr>
          <a:xfrm>
            <a:off x="2406308" y="11682536"/>
            <a:ext cx="20111443" cy="2915741"/>
            <a:chOff x="433485" y="10512202"/>
            <a:chExt cx="23517030" cy="4158083"/>
          </a:xfrm>
        </p:grpSpPr>
        <p:pic>
          <p:nvPicPr>
            <p:cNvPr id="6" name="Picture 2" descr="Kanteel Kinderopvang (@Kanteel) | Twitter">
              <a:extLst>
                <a:ext uri="{FF2B5EF4-FFF2-40B4-BE49-F238E27FC236}">
                  <a16:creationId xmlns:a16="http://schemas.microsoft.com/office/drawing/2014/main" id="{DF94CB0A-9C00-4E13-9EAB-651C65AC0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720" y="10512202"/>
              <a:ext cx="4158083" cy="41580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8F30A65-A516-46E7-941E-3DCA2B088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594" y="11676144"/>
              <a:ext cx="4158082" cy="136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30A574F7-DFD7-4D0F-A2E8-6297DB412D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7465" y="11828030"/>
              <a:ext cx="3833050" cy="10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Kiem Opvang &amp;gt; Home">
              <a:extLst>
                <a:ext uri="{FF2B5EF4-FFF2-40B4-BE49-F238E27FC236}">
                  <a16:creationId xmlns:a16="http://schemas.microsoft.com/office/drawing/2014/main" id="{FF0BC99D-6132-4D78-809E-2B2134D060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85" y="11131907"/>
              <a:ext cx="4583112" cy="1966169"/>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40BBDC20-709B-46AE-B5F9-CD95882E83EC}"/>
                </a:ext>
              </a:extLst>
            </p:cNvPr>
            <p:cNvPicPr>
              <a:picLocks noChangeAspect="1"/>
            </p:cNvPicPr>
            <p:nvPr/>
          </p:nvPicPr>
          <p:blipFill>
            <a:blip r:embed="rId7"/>
            <a:stretch>
              <a:fillRect/>
            </a:stretch>
          </p:blipFill>
          <p:spPr>
            <a:xfrm>
              <a:off x="14910136" y="10512202"/>
              <a:ext cx="4695035" cy="2631655"/>
            </a:xfrm>
            <a:prstGeom prst="rect">
              <a:avLst/>
            </a:prstGeom>
          </p:spPr>
        </p:pic>
      </p:grpSp>
    </p:spTree>
    <p:extLst>
      <p:ext uri="{BB962C8B-B14F-4D97-AF65-F5344CB8AC3E}">
        <p14:creationId xmlns:p14="http://schemas.microsoft.com/office/powerpoint/2010/main" val="3756609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9743728" y="2442710"/>
            <a:ext cx="10724879" cy="4847481"/>
          </a:xfrm>
          <a:prstGeom prst="rect">
            <a:avLst/>
          </a:prstGeom>
        </p:spPr>
        <p:txBody>
          <a:bodyPr wrap="square" lIns="91440" tIns="45720" rIns="91440" bIns="45720" anchor="t">
            <a:spAutoFit/>
          </a:bodyPr>
          <a:lstStyle/>
          <a:p>
            <a:pPr lvl="0" algn="l" eaLnBrk="0">
              <a:spcBef>
                <a:spcPts val="4200"/>
              </a:spcBef>
            </a:pPr>
            <a:r>
              <a:rPr lang="nl-NL" sz="4000" kern="0" dirty="0">
                <a:latin typeface="Calibri" panose="020F0502020204030204" pitchFamily="34" charset="0"/>
                <a:ea typeface="ＭＳ Ｐゴシック"/>
                <a:cs typeface="Calibri" panose="020F0502020204030204" pitchFamily="34" charset="0"/>
              </a:rPr>
              <a:t>Verhuizen naar de Meent</a:t>
            </a:r>
          </a:p>
          <a:p>
            <a:pPr algn="l" eaLnBrk="0">
              <a:spcBef>
                <a:spcPts val="4200"/>
              </a:spcBef>
            </a:pPr>
            <a:r>
              <a:rPr lang="nl-NL" sz="4000" kern="0" dirty="0">
                <a:latin typeface="Calibri" panose="020F0502020204030204" pitchFamily="34" charset="0"/>
                <a:ea typeface="ＭＳ Ｐゴシック"/>
                <a:cs typeface="Calibri" panose="020F0502020204030204" pitchFamily="34" charset="0"/>
              </a:rPr>
              <a:t>Sloopvergunning/start sloop</a:t>
            </a:r>
          </a:p>
          <a:p>
            <a:pPr algn="l" eaLnBrk="0">
              <a:spcBef>
                <a:spcPts val="4200"/>
              </a:spcBef>
            </a:pPr>
            <a:r>
              <a:rPr lang="nl-NL" sz="4000" kern="0" dirty="0">
                <a:latin typeface="Calibri" panose="020F0502020204030204" pitchFamily="34" charset="0"/>
                <a:ea typeface="ＭＳ Ｐゴシック"/>
                <a:cs typeface="Calibri" panose="020F0502020204030204" pitchFamily="34" charset="0"/>
              </a:rPr>
              <a:t>Start bouw</a:t>
            </a:r>
          </a:p>
          <a:p>
            <a:pPr algn="l">
              <a:spcBef>
                <a:spcPts val="4200"/>
              </a:spcBef>
            </a:pPr>
            <a:r>
              <a:rPr lang="nl-NL" sz="4000" dirty="0">
                <a:latin typeface="Calibri" panose="020F0502020204030204" pitchFamily="34" charset="0"/>
                <a:ea typeface="ＭＳ Ｐゴシック"/>
                <a:cs typeface="Calibri" panose="020F0502020204030204" pitchFamily="34" charset="0"/>
              </a:rPr>
              <a:t>Opening in schooljaar 2023-2024</a:t>
            </a:r>
            <a:endParaRPr lang="nl-NL" sz="4000" dirty="0">
              <a:latin typeface="Calibri" panose="020F0502020204030204" pitchFamily="34" charset="0"/>
              <a:cs typeface="Calibri" panose="020F0502020204030204" pitchFamily="34" charset="0"/>
            </a:endParaRPr>
          </a:p>
          <a:p>
            <a:pPr marL="685800" indent="-685800" algn="l">
              <a:buFont typeface="Courier New" panose="02070309020205020404" pitchFamily="49" charset="0"/>
              <a:buChar char="o"/>
            </a:pPr>
            <a:endParaRPr lang="nl-NL" sz="4400" dirty="0">
              <a:latin typeface="Arial"/>
              <a:cs typeface="Arial"/>
            </a:endParaRPr>
          </a:p>
        </p:txBody>
      </p:sp>
      <p:sp>
        <p:nvSpPr>
          <p:cNvPr id="2" name="Rechthoek 1">
            <a:extLst>
              <a:ext uri="{FF2B5EF4-FFF2-40B4-BE49-F238E27FC236}">
                <a16:creationId xmlns:a16="http://schemas.microsoft.com/office/drawing/2014/main" id="{2382A8FA-8A97-471F-9916-CFC80BF03878}"/>
              </a:ext>
            </a:extLst>
          </p:cNvPr>
          <p:cNvSpPr/>
          <p:nvPr/>
        </p:nvSpPr>
        <p:spPr>
          <a:xfrm>
            <a:off x="-2991814" y="881336"/>
            <a:ext cx="15481720" cy="1200329"/>
          </a:xfrm>
          <a:prstGeom prst="rect">
            <a:avLst/>
          </a:prstGeom>
        </p:spPr>
        <p:txBody>
          <a:bodyPr wrap="square">
            <a:spAutoFit/>
          </a:bodyPr>
          <a:lstStyle/>
          <a:p>
            <a:pPr algn="l"/>
            <a:r>
              <a:rPr lang="nl-NL" sz="7200" b="1" dirty="0"/>
              <a:t>                 </a:t>
            </a:r>
            <a:r>
              <a:rPr lang="nl-NL" sz="7200" b="1" dirty="0">
                <a:latin typeface="Calibri" panose="020F0502020204030204" pitchFamily="34" charset="0"/>
                <a:cs typeface="Calibri" panose="020F0502020204030204" pitchFamily="34" charset="0"/>
              </a:rPr>
              <a:t>Planning (2)</a:t>
            </a:r>
          </a:p>
        </p:txBody>
      </p:sp>
      <p:sp>
        <p:nvSpPr>
          <p:cNvPr id="9" name="Rechthoek 8">
            <a:extLst>
              <a:ext uri="{FF2B5EF4-FFF2-40B4-BE49-F238E27FC236}">
                <a16:creationId xmlns:a16="http://schemas.microsoft.com/office/drawing/2014/main" id="{4797DE4B-F94F-4B45-8C4A-2FFD7CE94BF9}"/>
              </a:ext>
            </a:extLst>
          </p:cNvPr>
          <p:cNvSpPr/>
          <p:nvPr/>
        </p:nvSpPr>
        <p:spPr>
          <a:xfrm>
            <a:off x="1174776" y="2537520"/>
            <a:ext cx="7848872" cy="4785926"/>
          </a:xfrm>
          <a:prstGeom prst="rect">
            <a:avLst/>
          </a:prstGeom>
        </p:spPr>
        <p:txBody>
          <a:bodyPr wrap="square" lIns="91440" tIns="45720" rIns="91440" bIns="45720" anchor="t">
            <a:spAutoFit/>
          </a:bodyPr>
          <a:lstStyle/>
          <a:p>
            <a:pPr marL="685800" lvl="0" indent="-6858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December 2022 </a:t>
            </a:r>
          </a:p>
          <a:p>
            <a:pPr marL="685800" lvl="0" indent="-6858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December 2022 / januari 2023</a:t>
            </a:r>
          </a:p>
          <a:p>
            <a:pPr marL="685800" lvl="0" indent="-6858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Februari 2023</a:t>
            </a:r>
          </a:p>
          <a:p>
            <a:pPr marL="685800" lvl="0" indent="-6858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November-december 2023</a:t>
            </a:r>
          </a:p>
          <a:p>
            <a:pPr marL="685800" indent="-685800" algn="l">
              <a:buFont typeface="Courier New" panose="02070309020205020404" pitchFamily="49" charset="0"/>
              <a:buChar char="o"/>
            </a:pPr>
            <a:endParaRPr lang="nl-NL" sz="4000" dirty="0">
              <a:latin typeface="Arial"/>
              <a:cs typeface="Arial"/>
            </a:endParaRPr>
          </a:p>
        </p:txBody>
      </p:sp>
      <p:grpSp>
        <p:nvGrpSpPr>
          <p:cNvPr id="5" name="Groep 4">
            <a:extLst>
              <a:ext uri="{FF2B5EF4-FFF2-40B4-BE49-F238E27FC236}">
                <a16:creationId xmlns:a16="http://schemas.microsoft.com/office/drawing/2014/main" id="{ABC7B24B-008D-4336-8E14-38925E78B865}"/>
              </a:ext>
            </a:extLst>
          </p:cNvPr>
          <p:cNvGrpSpPr/>
          <p:nvPr/>
        </p:nvGrpSpPr>
        <p:grpSpPr>
          <a:xfrm>
            <a:off x="2406308" y="11682536"/>
            <a:ext cx="20111443" cy="2915741"/>
            <a:chOff x="433485" y="10512202"/>
            <a:chExt cx="23517030" cy="4158083"/>
          </a:xfrm>
        </p:grpSpPr>
        <p:pic>
          <p:nvPicPr>
            <p:cNvPr id="6" name="Picture 2" descr="Kanteel Kinderopvang (@Kanteel) | Twitter">
              <a:extLst>
                <a:ext uri="{FF2B5EF4-FFF2-40B4-BE49-F238E27FC236}">
                  <a16:creationId xmlns:a16="http://schemas.microsoft.com/office/drawing/2014/main" id="{DF94CB0A-9C00-4E13-9EAB-651C65AC0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720" y="10512202"/>
              <a:ext cx="4158083" cy="41580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8F30A65-A516-46E7-941E-3DCA2B088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594" y="11676144"/>
              <a:ext cx="4158082" cy="136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30A574F7-DFD7-4D0F-A2E8-6297DB412D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7465" y="11828030"/>
              <a:ext cx="3833050" cy="10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Kiem Opvang &amp;gt; Home">
              <a:extLst>
                <a:ext uri="{FF2B5EF4-FFF2-40B4-BE49-F238E27FC236}">
                  <a16:creationId xmlns:a16="http://schemas.microsoft.com/office/drawing/2014/main" id="{FF0BC99D-6132-4D78-809E-2B2134D060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85" y="11131907"/>
              <a:ext cx="4583112" cy="1966169"/>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40BBDC20-709B-46AE-B5F9-CD95882E83EC}"/>
                </a:ext>
              </a:extLst>
            </p:cNvPr>
            <p:cNvPicPr>
              <a:picLocks noChangeAspect="1"/>
            </p:cNvPicPr>
            <p:nvPr/>
          </p:nvPicPr>
          <p:blipFill>
            <a:blip r:embed="rId7"/>
            <a:stretch>
              <a:fillRect/>
            </a:stretch>
          </p:blipFill>
          <p:spPr>
            <a:xfrm>
              <a:off x="14910136" y="10512202"/>
              <a:ext cx="4695035" cy="2631655"/>
            </a:xfrm>
            <a:prstGeom prst="rect">
              <a:avLst/>
            </a:prstGeom>
          </p:spPr>
        </p:pic>
      </p:grpSp>
    </p:spTree>
    <p:extLst>
      <p:ext uri="{BB962C8B-B14F-4D97-AF65-F5344CB8AC3E}">
        <p14:creationId xmlns:p14="http://schemas.microsoft.com/office/powerpoint/2010/main" val="3583493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382A8FA-8A97-471F-9916-CFC80BF03878}"/>
              </a:ext>
            </a:extLst>
          </p:cNvPr>
          <p:cNvSpPr/>
          <p:nvPr/>
        </p:nvSpPr>
        <p:spPr>
          <a:xfrm>
            <a:off x="714120" y="953344"/>
            <a:ext cx="3384376" cy="1323439"/>
          </a:xfrm>
          <a:prstGeom prst="rect">
            <a:avLst/>
          </a:prstGeom>
        </p:spPr>
        <p:txBody>
          <a:bodyPr wrap="square">
            <a:spAutoFit/>
          </a:bodyPr>
          <a:lstStyle/>
          <a:p>
            <a:pPr algn="l"/>
            <a:r>
              <a:rPr lang="nl-NL" sz="8000" dirty="0"/>
              <a:t> </a:t>
            </a:r>
            <a:r>
              <a:rPr lang="nl-NL" sz="7200" b="1" dirty="0">
                <a:latin typeface="Calibri" panose="020F0502020204030204" pitchFamily="34" charset="0"/>
                <a:cs typeface="Calibri" panose="020F0502020204030204" pitchFamily="34" charset="0"/>
              </a:rPr>
              <a:t>Sloop</a:t>
            </a:r>
          </a:p>
        </p:txBody>
      </p:sp>
      <p:sp>
        <p:nvSpPr>
          <p:cNvPr id="9" name="Rechthoek 8">
            <a:extLst>
              <a:ext uri="{FF2B5EF4-FFF2-40B4-BE49-F238E27FC236}">
                <a16:creationId xmlns:a16="http://schemas.microsoft.com/office/drawing/2014/main" id="{4797DE4B-F94F-4B45-8C4A-2FFD7CE94BF9}"/>
              </a:ext>
            </a:extLst>
          </p:cNvPr>
          <p:cNvSpPr/>
          <p:nvPr/>
        </p:nvSpPr>
        <p:spPr>
          <a:xfrm>
            <a:off x="1030760" y="2753544"/>
            <a:ext cx="16849872" cy="4847481"/>
          </a:xfrm>
          <a:prstGeom prst="rect">
            <a:avLst/>
          </a:prstGeom>
        </p:spPr>
        <p:txBody>
          <a:bodyPr wrap="square">
            <a:spAutoFit/>
          </a:bodyPr>
          <a:lstStyle/>
          <a:p>
            <a:pPr marL="571500" indent="-5715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December 2022 – januari 2023</a:t>
            </a:r>
          </a:p>
          <a:p>
            <a:pPr marL="571500" indent="-5715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Duurzaam slopen. hergebruik materialen voor dit project of mogelijk een ander project</a:t>
            </a:r>
          </a:p>
          <a:p>
            <a:pPr marL="571500" indent="-571500" algn="l" eaLnBrk="0">
              <a:spcBef>
                <a:spcPts val="4200"/>
              </a:spcBef>
              <a:buFont typeface="Arial" panose="020B0604020202020204" pitchFamily="34" charset="0"/>
              <a:buChar char="•"/>
            </a:pPr>
            <a:r>
              <a:rPr lang="nl-NL" sz="4000" kern="0" dirty="0">
                <a:latin typeface="Calibri" panose="020F0502020204030204" pitchFamily="34" charset="0"/>
                <a:ea typeface="ＭＳ Ｐゴシック"/>
                <a:cs typeface="Calibri" panose="020F0502020204030204" pitchFamily="34" charset="0"/>
              </a:rPr>
              <a:t>Materialen beschikbaar stellen aan verengingen uit de omgeving</a:t>
            </a:r>
          </a:p>
          <a:p>
            <a:pPr algn="l" eaLnBrk="0">
              <a:spcBef>
                <a:spcPts val="4200"/>
              </a:spcBef>
            </a:pPr>
            <a:endParaRPr lang="nl-NL" sz="4400" kern="0" dirty="0">
              <a:latin typeface="Arial"/>
              <a:ea typeface="ＭＳ Ｐゴシック"/>
              <a:cs typeface="Arial"/>
            </a:endParaRPr>
          </a:p>
        </p:txBody>
      </p:sp>
      <p:grpSp>
        <p:nvGrpSpPr>
          <p:cNvPr id="4" name="Groep 3">
            <a:extLst>
              <a:ext uri="{FF2B5EF4-FFF2-40B4-BE49-F238E27FC236}">
                <a16:creationId xmlns:a16="http://schemas.microsoft.com/office/drawing/2014/main" id="{5A4FD95F-B9F9-41CB-97AC-2E8F60581C95}"/>
              </a:ext>
            </a:extLst>
          </p:cNvPr>
          <p:cNvGrpSpPr/>
          <p:nvPr/>
        </p:nvGrpSpPr>
        <p:grpSpPr>
          <a:xfrm>
            <a:off x="2406308" y="11682536"/>
            <a:ext cx="20111443" cy="2915741"/>
            <a:chOff x="433485" y="10512202"/>
            <a:chExt cx="23517030" cy="4158083"/>
          </a:xfrm>
        </p:grpSpPr>
        <p:pic>
          <p:nvPicPr>
            <p:cNvPr id="5" name="Picture 2" descr="Kanteel Kinderopvang (@Kanteel) | Twitter">
              <a:extLst>
                <a:ext uri="{FF2B5EF4-FFF2-40B4-BE49-F238E27FC236}">
                  <a16:creationId xmlns:a16="http://schemas.microsoft.com/office/drawing/2014/main" id="{5439E56B-0FC2-4FCC-951C-0E4EC5607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720" y="10512202"/>
              <a:ext cx="4158083" cy="4158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E416609-9FC0-4EFA-BFC3-5C3124EAF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594" y="11676144"/>
              <a:ext cx="4158082" cy="136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47AD4AC3-E98B-41B3-A928-046DD0BA0B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7465" y="11828030"/>
              <a:ext cx="3833050" cy="10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Kiem Opvang &amp;gt; Home">
              <a:extLst>
                <a:ext uri="{FF2B5EF4-FFF2-40B4-BE49-F238E27FC236}">
                  <a16:creationId xmlns:a16="http://schemas.microsoft.com/office/drawing/2014/main" id="{D5B56980-C345-4514-893F-E1ABFE62A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85" y="11131907"/>
              <a:ext cx="4583112" cy="1966169"/>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BA9E3892-EEC3-4B60-8E39-7D0A68213A7A}"/>
                </a:ext>
              </a:extLst>
            </p:cNvPr>
            <p:cNvPicPr>
              <a:picLocks noChangeAspect="1"/>
            </p:cNvPicPr>
            <p:nvPr/>
          </p:nvPicPr>
          <p:blipFill>
            <a:blip r:embed="rId7"/>
            <a:stretch>
              <a:fillRect/>
            </a:stretch>
          </p:blipFill>
          <p:spPr>
            <a:xfrm>
              <a:off x="14910136" y="10512202"/>
              <a:ext cx="4695035" cy="2631655"/>
            </a:xfrm>
            <a:prstGeom prst="rect">
              <a:avLst/>
            </a:prstGeom>
          </p:spPr>
        </p:pic>
      </p:grpSp>
    </p:spTree>
    <p:extLst>
      <p:ext uri="{BB962C8B-B14F-4D97-AF65-F5344CB8AC3E}">
        <p14:creationId xmlns:p14="http://schemas.microsoft.com/office/powerpoint/2010/main" val="184805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Grp="1" noChangeArrowheads="1"/>
          </p:cNvSpPr>
          <p:nvPr>
            <p:ph type="title"/>
          </p:nvPr>
        </p:nvSpPr>
        <p:spPr>
          <a:xfrm>
            <a:off x="1750840" y="1313384"/>
            <a:ext cx="5760640" cy="1142960"/>
          </a:xfrm>
          <a:noFill/>
          <a:ln>
            <a:noFill/>
          </a:ln>
        </p:spPr>
        <p:txBody>
          <a:bodyPr/>
          <a:lstStyle/>
          <a:p>
            <a:pPr algn="l" eaLnBrk="1">
              <a:defRPr/>
            </a:pPr>
            <a:r>
              <a:rPr lang="nl-NL" sz="7200" b="1" dirty="0">
                <a:solidFill>
                  <a:schemeClr val="tx1"/>
                </a:solidFill>
                <a:latin typeface="Calibri" panose="020F0502020204030204" pitchFamily="34" charset="0"/>
                <a:cs typeface="Calibri" panose="020F0502020204030204" pitchFamily="34" charset="0"/>
              </a:rPr>
              <a:t>Agenda</a:t>
            </a:r>
          </a:p>
        </p:txBody>
      </p:sp>
      <p:sp>
        <p:nvSpPr>
          <p:cNvPr id="2" name="AutoShape 2" descr="Afbeeldingsresultaat voor logo ruimte 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5" descr="Afbeeldingsresultaat voor gemeente boeke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Tekstvak 12">
            <a:extLst>
              <a:ext uri="{FF2B5EF4-FFF2-40B4-BE49-F238E27FC236}">
                <a16:creationId xmlns:a16="http://schemas.microsoft.com/office/drawing/2014/main" id="{160B9487-7B30-4997-A844-B2ED00102FB7}"/>
              </a:ext>
            </a:extLst>
          </p:cNvPr>
          <p:cNvSpPr txBox="1"/>
          <p:nvPr/>
        </p:nvSpPr>
        <p:spPr>
          <a:xfrm>
            <a:off x="1725951" y="2825552"/>
            <a:ext cx="20791799" cy="7308154"/>
          </a:xfrm>
          <a:prstGeom prst="rect">
            <a:avLst/>
          </a:prstGeom>
          <a:noFill/>
        </p:spPr>
        <p:txBody>
          <a:bodyPr wrap="square" lIns="91440" tIns="45720" rIns="91440" bIns="45720" anchor="t">
            <a:spAutoFit/>
          </a:bodyPr>
          <a:lstStyle/>
          <a:p>
            <a:pPr marL="342900" indent="-342900" algn="l" eaLnBrk="1" hangingPunct="1">
              <a:lnSpc>
                <a:spcPct val="107000"/>
              </a:lnSpc>
              <a:buFont typeface="+mj-lt"/>
              <a:buAutoNum type="arabicPeriod"/>
              <a:defRPr/>
            </a:pPr>
            <a:r>
              <a:rPr lang="nl-NL" sz="4000" dirty="0">
                <a:latin typeface="Calibri" panose="020F0502020204030204" pitchFamily="34" charset="0"/>
                <a:ea typeface="Calibri" panose="020F0502020204030204" pitchFamily="34" charset="0"/>
                <a:cs typeface="Times New Roman" panose="02020603050405020304" pitchFamily="18" charset="0"/>
              </a:rPr>
              <a:t>           Opening en voorstellen							</a:t>
            </a:r>
          </a:p>
          <a:p>
            <a:pPr marL="342900" indent="-342900" algn="l" eaLnBrk="1" hangingPunct="1">
              <a:lnSpc>
                <a:spcPct val="107000"/>
              </a:lnSpc>
              <a:buFont typeface="+mj-lt"/>
              <a:buAutoNum type="arabicPeriod"/>
              <a:defRPr/>
            </a:pPr>
            <a:r>
              <a:rPr lang="nl-NL" sz="4000" dirty="0">
                <a:latin typeface="Calibri" panose="020F0502020204030204" pitchFamily="34" charset="0"/>
                <a:ea typeface="Calibri" panose="020F0502020204030204" pitchFamily="34" charset="0"/>
                <a:cs typeface="Times New Roman" panose="02020603050405020304" pitchFamily="18" charset="0"/>
              </a:rPr>
              <a:t>           Wat is er tot nu toe gedaan</a:t>
            </a:r>
          </a:p>
          <a:p>
            <a:pPr marL="342900" indent="-342900" algn="l" eaLnBrk="1" hangingPunct="1">
              <a:lnSpc>
                <a:spcPct val="107000"/>
              </a:lnSpc>
              <a:buFont typeface="+mj-lt"/>
              <a:buAutoNum type="arabicPeriod"/>
              <a:defRPr/>
            </a:pPr>
            <a:r>
              <a:rPr lang="nl-NL" sz="4000" dirty="0">
                <a:latin typeface="Calibri" panose="020F0502020204030204" pitchFamily="34" charset="0"/>
                <a:ea typeface="Calibri" panose="020F0502020204030204" pitchFamily="34" charset="0"/>
                <a:cs typeface="Times New Roman" panose="02020603050405020304" pitchFamily="18" charset="0"/>
              </a:rPr>
              <a:t>           Visie scholen en Kinderdagverblijf (KDV)		</a:t>
            </a:r>
          </a:p>
          <a:p>
            <a:pPr marL="342900" indent="-342900" algn="l" eaLnBrk="1" hangingPunct="1">
              <a:lnSpc>
                <a:spcPct val="107000"/>
              </a:lnSpc>
              <a:buFont typeface="+mj-lt"/>
              <a:buAutoNum type="arabicPeriod"/>
              <a:defRPr/>
            </a:pPr>
            <a:r>
              <a:rPr lang="nl-NL" sz="4000" dirty="0">
                <a:latin typeface="Calibri" panose="020F0502020204030204" pitchFamily="34" charset="0"/>
                <a:ea typeface="Calibri" panose="020F0502020204030204" pitchFamily="34" charset="0"/>
                <a:cs typeface="Times New Roman" panose="02020603050405020304" pitchFamily="18" charset="0"/>
              </a:rPr>
              <a:t>           Foto huidige situatie			</a:t>
            </a:r>
          </a:p>
          <a:p>
            <a:pPr marL="342900" indent="-342900" algn="l" eaLnBrk="1" hangingPunct="1">
              <a:lnSpc>
                <a:spcPct val="107000"/>
              </a:lnSpc>
              <a:buFont typeface="+mj-lt"/>
              <a:buAutoNum type="arabicPeriod"/>
              <a:defRPr/>
            </a:pPr>
            <a:r>
              <a:rPr lang="nl-NL" sz="4000" dirty="0">
                <a:latin typeface="Calibri" panose="020F0502020204030204" pitchFamily="34" charset="0"/>
                <a:ea typeface="Calibri" panose="020F0502020204030204" pitchFamily="34" charset="0"/>
                <a:cs typeface="Times New Roman" panose="02020603050405020304" pitchFamily="18" charset="0"/>
              </a:rPr>
              <a:t>           Ontwerp 1  		(huidig model)    		</a:t>
            </a:r>
          </a:p>
          <a:p>
            <a:pPr marL="342900" indent="-342900" algn="l" eaLnBrk="1" hangingPunct="1">
              <a:lnSpc>
                <a:spcPct val="107000"/>
              </a:lnSpc>
              <a:buFont typeface="+mj-lt"/>
              <a:buAutoNum type="arabicPeriod"/>
              <a:defRPr/>
            </a:pPr>
            <a:r>
              <a:rPr lang="nl-NL" sz="4000" dirty="0">
                <a:latin typeface="Calibri" panose="020F0502020204030204" pitchFamily="34" charset="0"/>
                <a:ea typeface="Calibri" panose="020F0502020204030204" pitchFamily="34" charset="0"/>
                <a:cs typeface="Times New Roman" panose="02020603050405020304" pitchFamily="18" charset="0"/>
              </a:rPr>
              <a:t>           Ontwerp 2		(voorstel bewoners </a:t>
            </a:r>
            <a:r>
              <a:rPr lang="nl-NL" sz="4000" dirty="0" err="1">
                <a:latin typeface="Calibri" panose="020F0502020204030204" pitchFamily="34" charset="0"/>
                <a:ea typeface="Calibri" panose="020F0502020204030204" pitchFamily="34" charset="0"/>
                <a:cs typeface="Times New Roman" panose="02020603050405020304" pitchFamily="18" charset="0"/>
              </a:rPr>
              <a:t>Annahof</a:t>
            </a:r>
            <a:r>
              <a:rPr lang="nl-NL" sz="4000" dirty="0">
                <a:latin typeface="Calibri" panose="020F0502020204030204" pitchFamily="34" charset="0"/>
                <a:ea typeface="Calibri" panose="020F0502020204030204" pitchFamily="34" charset="0"/>
                <a:cs typeface="Times New Roman" panose="02020603050405020304" pitchFamily="18" charset="0"/>
              </a:rPr>
              <a:t>)</a:t>
            </a:r>
          </a:p>
          <a:p>
            <a:pPr algn="l" eaLnBrk="1" hangingPunct="1">
              <a:lnSpc>
                <a:spcPct val="107000"/>
              </a:lnSpc>
              <a:defRPr/>
            </a:pPr>
            <a:r>
              <a:rPr lang="nl-NL" sz="4000" dirty="0">
                <a:latin typeface="Calibri" panose="020F0502020204030204" pitchFamily="34" charset="0"/>
                <a:ea typeface="Calibri" panose="020F0502020204030204" pitchFamily="34" charset="0"/>
                <a:cs typeface="Times New Roman" panose="02020603050405020304" pitchFamily="18" charset="0"/>
              </a:rPr>
              <a:t>7.           Ontwerp 3 		(het voorkeursmodel/met alle elementen betrokkenen)</a:t>
            </a:r>
          </a:p>
          <a:p>
            <a:pPr algn="l" eaLnBrk="1" hangingPunct="1">
              <a:lnSpc>
                <a:spcPct val="107000"/>
              </a:lnSpc>
              <a:defRPr/>
            </a:pPr>
            <a:r>
              <a:rPr lang="nl-NL" sz="4000" dirty="0">
                <a:latin typeface="Calibri" panose="020F0502020204030204" pitchFamily="34" charset="0"/>
                <a:ea typeface="Calibri" panose="020F0502020204030204" pitchFamily="34" charset="0"/>
                <a:cs typeface="Times New Roman" panose="02020603050405020304" pitchFamily="18" charset="0"/>
              </a:rPr>
              <a:t>8.           Verkeersafwikkeling</a:t>
            </a:r>
          </a:p>
          <a:p>
            <a:pPr algn="l" eaLnBrk="1" hangingPunct="1">
              <a:lnSpc>
                <a:spcPct val="107000"/>
              </a:lnSpc>
              <a:defRPr/>
            </a:pPr>
            <a:r>
              <a:rPr lang="nl-NL" sz="4000" dirty="0">
                <a:latin typeface="Calibri" panose="020F0502020204030204" pitchFamily="34" charset="0"/>
                <a:ea typeface="Calibri" panose="020F0502020204030204" pitchFamily="34" charset="0"/>
                <a:cs typeface="Times New Roman" panose="02020603050405020304" pitchFamily="18" charset="0"/>
              </a:rPr>
              <a:t>9.           Tekeningen op tafel </a:t>
            </a:r>
          </a:p>
          <a:p>
            <a:pPr algn="l" eaLnBrk="1" hangingPunct="1">
              <a:lnSpc>
                <a:spcPct val="107000"/>
              </a:lnSpc>
              <a:defRPr/>
            </a:pPr>
            <a:r>
              <a:rPr lang="nl-NL" sz="4000" dirty="0">
                <a:latin typeface="Calibri" panose="020F0502020204030204" pitchFamily="34" charset="0"/>
                <a:ea typeface="Calibri" panose="020F0502020204030204" pitchFamily="34" charset="0"/>
                <a:cs typeface="Times New Roman" panose="02020603050405020304" pitchFamily="18" charset="0"/>
              </a:rPr>
              <a:t>10.         Planning en sloop</a:t>
            </a:r>
          </a:p>
          <a:p>
            <a:pPr algn="l" eaLnBrk="1" hangingPunct="1">
              <a:lnSpc>
                <a:spcPct val="107000"/>
              </a:lnSpc>
              <a:defRPr/>
            </a:pPr>
            <a:r>
              <a:rPr lang="nl-NL" sz="4000" dirty="0">
                <a:latin typeface="Calibri" panose="020F0502020204030204" pitchFamily="34" charset="0"/>
                <a:ea typeface="Calibri" panose="020F0502020204030204" pitchFamily="34" charset="0"/>
                <a:cs typeface="Times New Roman" panose="02020603050405020304" pitchFamily="18" charset="0"/>
              </a:rPr>
              <a:t>11.         Vragen</a:t>
            </a:r>
          </a:p>
        </p:txBody>
      </p:sp>
      <p:grpSp>
        <p:nvGrpSpPr>
          <p:cNvPr id="14" name="Groep 13">
            <a:extLst>
              <a:ext uri="{FF2B5EF4-FFF2-40B4-BE49-F238E27FC236}">
                <a16:creationId xmlns:a16="http://schemas.microsoft.com/office/drawing/2014/main" id="{EF744720-CDDF-4BE5-AD61-6FF8DD19032D}"/>
              </a:ext>
            </a:extLst>
          </p:cNvPr>
          <p:cNvGrpSpPr/>
          <p:nvPr/>
        </p:nvGrpSpPr>
        <p:grpSpPr>
          <a:xfrm>
            <a:off x="2406308" y="11682536"/>
            <a:ext cx="20111443" cy="2915741"/>
            <a:chOff x="433485" y="10512202"/>
            <a:chExt cx="23517030" cy="4158083"/>
          </a:xfrm>
        </p:grpSpPr>
        <p:pic>
          <p:nvPicPr>
            <p:cNvPr id="15" name="Picture 2" descr="Kanteel Kinderopvang (@Kanteel) | Twitter">
              <a:extLst>
                <a:ext uri="{FF2B5EF4-FFF2-40B4-BE49-F238E27FC236}">
                  <a16:creationId xmlns:a16="http://schemas.microsoft.com/office/drawing/2014/main" id="{0DDD69B0-3041-4E6B-8D97-CA7F2D12B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720" y="10512202"/>
              <a:ext cx="4158083" cy="41580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7992226-C2F6-4601-8F72-FF9FFF255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594" y="11676144"/>
              <a:ext cx="4158082" cy="136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0DBFA4B4-0F5E-4F1D-BADD-665C894075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7465" y="11828030"/>
              <a:ext cx="3833050" cy="10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Kiem Opvang &amp;gt; Home">
              <a:extLst>
                <a:ext uri="{FF2B5EF4-FFF2-40B4-BE49-F238E27FC236}">
                  <a16:creationId xmlns:a16="http://schemas.microsoft.com/office/drawing/2014/main" id="{296CDF7E-E330-4D76-B0CE-78AD99E1EB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85" y="11131907"/>
              <a:ext cx="4583112" cy="1966169"/>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DB592339-EA9C-4701-B878-F03ACBA56637}"/>
                </a:ext>
              </a:extLst>
            </p:cNvPr>
            <p:cNvPicPr>
              <a:picLocks noChangeAspect="1"/>
            </p:cNvPicPr>
            <p:nvPr/>
          </p:nvPicPr>
          <p:blipFill>
            <a:blip r:embed="rId7"/>
            <a:stretch>
              <a:fillRect/>
            </a:stretch>
          </p:blipFill>
          <p:spPr>
            <a:xfrm>
              <a:off x="14910136" y="10512202"/>
              <a:ext cx="4695035" cy="2631655"/>
            </a:xfrm>
            <a:prstGeom prst="rect">
              <a:avLst/>
            </a:prstGeom>
          </p:spPr>
        </p:pic>
      </p:grpSp>
    </p:spTree>
    <p:extLst>
      <p:ext uri="{BB962C8B-B14F-4D97-AF65-F5344CB8AC3E}">
        <p14:creationId xmlns:p14="http://schemas.microsoft.com/office/powerpoint/2010/main" val="2374891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9D64E77-2C53-4841-9CB9-EB7266CF6044}"/>
              </a:ext>
            </a:extLst>
          </p:cNvPr>
          <p:cNvSpPr txBox="1">
            <a:spLocks/>
          </p:cNvSpPr>
          <p:nvPr/>
        </p:nvSpPr>
        <p:spPr bwMode="auto">
          <a:xfrm>
            <a:off x="2519822" y="5347051"/>
            <a:ext cx="19514168" cy="1966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584200" rtl="0" eaLnBrk="0" fontAlgn="base" hangingPunct="0">
              <a:spcBef>
                <a:spcPct val="0"/>
              </a:spcBef>
              <a:spcAft>
                <a:spcPct val="0"/>
              </a:spcAft>
              <a:defRPr sz="108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10800">
                <a:solidFill>
                  <a:srgbClr val="000000"/>
                </a:solidFill>
                <a:latin typeface="Helvetica Light" charset="0"/>
                <a:ea typeface="ＭＳ Ｐゴシック" charset="0"/>
                <a:cs typeface="Helvetica Light" charset="0"/>
                <a:sym typeface="Helvetica Light" charset="0"/>
              </a:defRPr>
            </a:lvl9pPr>
          </a:lstStyle>
          <a:p>
            <a:endParaRPr lang="nl-NL" sz="9600" b="1" kern="0" dirty="0"/>
          </a:p>
          <a:p>
            <a:endParaRPr lang="nl-NL" sz="9600" b="1" kern="0" dirty="0"/>
          </a:p>
          <a:p>
            <a:r>
              <a:rPr lang="nl-NL" sz="8800" b="1" kern="0" dirty="0">
                <a:solidFill>
                  <a:srgbClr val="FF0000"/>
                </a:solidFill>
              </a:rPr>
              <a:t>www.gemeentemaashorst.nl/ikcwest</a:t>
            </a:r>
          </a:p>
          <a:p>
            <a:endParaRPr lang="nl-NL" sz="9600" b="1" kern="0" dirty="0"/>
          </a:p>
          <a:p>
            <a:endParaRPr lang="nl-NL" sz="9600" b="1" kern="0" dirty="0"/>
          </a:p>
        </p:txBody>
      </p:sp>
      <p:grpSp>
        <p:nvGrpSpPr>
          <p:cNvPr id="18" name="Groep 17">
            <a:extLst>
              <a:ext uri="{FF2B5EF4-FFF2-40B4-BE49-F238E27FC236}">
                <a16:creationId xmlns:a16="http://schemas.microsoft.com/office/drawing/2014/main" id="{E03ECAD8-E865-4CD0-9CDE-B269C6150FED}"/>
              </a:ext>
            </a:extLst>
          </p:cNvPr>
          <p:cNvGrpSpPr/>
          <p:nvPr/>
        </p:nvGrpSpPr>
        <p:grpSpPr>
          <a:xfrm>
            <a:off x="433485" y="10512202"/>
            <a:ext cx="23517030" cy="4158083"/>
            <a:chOff x="433485" y="10512202"/>
            <a:chExt cx="23517030" cy="4158083"/>
          </a:xfrm>
        </p:grpSpPr>
        <p:pic>
          <p:nvPicPr>
            <p:cNvPr id="19" name="Picture 2" descr="Kanteel Kinderopvang (@Kanteel) | Twitter">
              <a:extLst>
                <a:ext uri="{FF2B5EF4-FFF2-40B4-BE49-F238E27FC236}">
                  <a16:creationId xmlns:a16="http://schemas.microsoft.com/office/drawing/2014/main" id="{46A5384C-677D-4D15-92FA-85E85715C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720" y="10512202"/>
              <a:ext cx="4158083" cy="41580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5EA0A07C-D1DD-490D-AD13-352559A70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594" y="11676144"/>
              <a:ext cx="4158082" cy="136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extLst>
                <a:ext uri="{FF2B5EF4-FFF2-40B4-BE49-F238E27FC236}">
                  <a16:creationId xmlns:a16="http://schemas.microsoft.com/office/drawing/2014/main" id="{93D43218-B9AA-4812-BF8E-4C66FAF12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7465" y="11828030"/>
              <a:ext cx="3833050" cy="10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Kiem Opvang &amp;gt; Home">
              <a:extLst>
                <a:ext uri="{FF2B5EF4-FFF2-40B4-BE49-F238E27FC236}">
                  <a16:creationId xmlns:a16="http://schemas.microsoft.com/office/drawing/2014/main" id="{D9FF8A2E-EB1A-49F5-87E8-04C629F6A7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85" y="11131907"/>
              <a:ext cx="4583112" cy="1966169"/>
            </a:xfrm>
            <a:prstGeom prst="rect">
              <a:avLst/>
            </a:prstGeom>
            <a:noFill/>
            <a:extLst>
              <a:ext uri="{909E8E84-426E-40DD-AFC4-6F175D3DCCD1}">
                <a14:hiddenFill xmlns:a14="http://schemas.microsoft.com/office/drawing/2010/main">
                  <a:solidFill>
                    <a:srgbClr val="FFFFFF"/>
                  </a:solidFill>
                </a14:hiddenFill>
              </a:ext>
            </a:extLst>
          </p:spPr>
        </p:pic>
        <p:pic>
          <p:nvPicPr>
            <p:cNvPr id="23" name="Afbeelding 22">
              <a:extLst>
                <a:ext uri="{FF2B5EF4-FFF2-40B4-BE49-F238E27FC236}">
                  <a16:creationId xmlns:a16="http://schemas.microsoft.com/office/drawing/2014/main" id="{3A1955C3-A6F8-45D8-B339-CC38BCA7516C}"/>
                </a:ext>
              </a:extLst>
            </p:cNvPr>
            <p:cNvPicPr>
              <a:picLocks noChangeAspect="1"/>
            </p:cNvPicPr>
            <p:nvPr/>
          </p:nvPicPr>
          <p:blipFill>
            <a:blip r:embed="rId7"/>
            <a:stretch>
              <a:fillRect/>
            </a:stretch>
          </p:blipFill>
          <p:spPr>
            <a:xfrm>
              <a:off x="14910136" y="10512202"/>
              <a:ext cx="4695035" cy="2631655"/>
            </a:xfrm>
            <a:prstGeom prst="rect">
              <a:avLst/>
            </a:prstGeom>
          </p:spPr>
        </p:pic>
      </p:grpSp>
      <p:sp>
        <p:nvSpPr>
          <p:cNvPr id="11" name="Tekstvak 10">
            <a:extLst>
              <a:ext uri="{FF2B5EF4-FFF2-40B4-BE49-F238E27FC236}">
                <a16:creationId xmlns:a16="http://schemas.microsoft.com/office/drawing/2014/main" id="{903A32CC-7C6B-4D47-B23E-7A570DAFD2BB}"/>
              </a:ext>
            </a:extLst>
          </p:cNvPr>
          <p:cNvSpPr txBox="1"/>
          <p:nvPr/>
        </p:nvSpPr>
        <p:spPr>
          <a:xfrm>
            <a:off x="814736" y="809328"/>
            <a:ext cx="12192000" cy="1200329"/>
          </a:xfrm>
          <a:prstGeom prst="rect">
            <a:avLst/>
          </a:prstGeom>
          <a:noFill/>
        </p:spPr>
        <p:txBody>
          <a:bodyPr wrap="square">
            <a:spAutoFit/>
          </a:bodyPr>
          <a:lstStyle/>
          <a:p>
            <a:pPr algn="l"/>
            <a:r>
              <a:rPr lang="nl-NL" sz="7200" b="1" kern="0" dirty="0">
                <a:latin typeface="Calibri" panose="020F0502020204030204" pitchFamily="34" charset="0"/>
                <a:cs typeface="Calibri" panose="020F0502020204030204" pitchFamily="34" charset="0"/>
              </a:rPr>
              <a:t>Afsluiting en vervolg</a:t>
            </a:r>
          </a:p>
        </p:txBody>
      </p:sp>
    </p:spTree>
    <p:extLst>
      <p:ext uri="{BB962C8B-B14F-4D97-AF65-F5344CB8AC3E}">
        <p14:creationId xmlns:p14="http://schemas.microsoft.com/office/powerpoint/2010/main" val="1527515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E91D5-9FB6-44E9-A54A-7520DB852052}"/>
              </a:ext>
            </a:extLst>
          </p:cNvPr>
          <p:cNvSpPr>
            <a:spLocks noGrp="1"/>
          </p:cNvSpPr>
          <p:nvPr>
            <p:ph type="title"/>
          </p:nvPr>
        </p:nvSpPr>
        <p:spPr>
          <a:xfrm>
            <a:off x="1390801" y="1085903"/>
            <a:ext cx="10801199" cy="1296143"/>
          </a:xfrm>
        </p:spPr>
        <p:txBody>
          <a:bodyPr/>
          <a:lstStyle/>
          <a:p>
            <a:r>
              <a:rPr lang="nl-NL" sz="7200" b="1" dirty="0">
                <a:latin typeface="Calibri" panose="020F0502020204030204" pitchFamily="34" charset="0"/>
                <a:cs typeface="Calibri" panose="020F0502020204030204" pitchFamily="34" charset="0"/>
              </a:rPr>
              <a:t>Wat is er tot nu toe gedaan</a:t>
            </a:r>
          </a:p>
        </p:txBody>
      </p:sp>
      <p:sp>
        <p:nvSpPr>
          <p:cNvPr id="3" name="Tijdelijke aanduiding voor inhoud 2">
            <a:extLst>
              <a:ext uri="{FF2B5EF4-FFF2-40B4-BE49-F238E27FC236}">
                <a16:creationId xmlns:a16="http://schemas.microsoft.com/office/drawing/2014/main" id="{8BBAAEC9-ACF4-4D86-8A62-9A58D6DD1BF2}"/>
              </a:ext>
            </a:extLst>
          </p:cNvPr>
          <p:cNvSpPr>
            <a:spLocks noGrp="1"/>
          </p:cNvSpPr>
          <p:nvPr>
            <p:ph idx="1"/>
          </p:nvPr>
        </p:nvSpPr>
        <p:spPr>
          <a:xfrm>
            <a:off x="1534816" y="4553745"/>
            <a:ext cx="16510297" cy="6263080"/>
          </a:xfrm>
        </p:spPr>
        <p:txBody>
          <a:bodyPr/>
          <a:lstStyle/>
          <a:p>
            <a:pPr marL="685800" indent="-685800">
              <a:buFont typeface="Arial" panose="020B0604020202020204" pitchFamily="34" charset="0"/>
              <a:buChar char="•"/>
            </a:pPr>
            <a:endParaRPr lang="nl-NL" sz="40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r>
              <a:rPr lang="nl-NL" sz="4000" dirty="0">
                <a:latin typeface="Calibri" panose="020F0502020204030204" pitchFamily="34" charset="0"/>
                <a:cs typeface="Calibri" panose="020F0502020204030204" pitchFamily="34" charset="0"/>
              </a:rPr>
              <a:t>Eerste bijeenkomst</a:t>
            </a:r>
          </a:p>
          <a:p>
            <a:pPr marL="685800" indent="-685800">
              <a:buFont typeface="Arial" panose="020B0604020202020204" pitchFamily="34" charset="0"/>
              <a:buChar char="•"/>
            </a:pPr>
            <a:r>
              <a:rPr lang="nl-NL" sz="4000" dirty="0">
                <a:latin typeface="Calibri" panose="020F0502020204030204" pitchFamily="34" charset="0"/>
                <a:cs typeface="Calibri" panose="020F0502020204030204" pitchFamily="34" charset="0"/>
              </a:rPr>
              <a:t>Ophalen informatie</a:t>
            </a:r>
          </a:p>
          <a:p>
            <a:pPr marL="685800" indent="-685800">
              <a:buFont typeface="Arial" panose="020B0604020202020204" pitchFamily="34" charset="0"/>
              <a:buChar char="•"/>
            </a:pPr>
            <a:r>
              <a:rPr lang="nl-NL" sz="4000" dirty="0">
                <a:latin typeface="Calibri" panose="020F0502020204030204" pitchFamily="34" charset="0"/>
                <a:cs typeface="Calibri" panose="020F0502020204030204" pitchFamily="34" charset="0"/>
              </a:rPr>
              <a:t>Verwerken informatie</a:t>
            </a:r>
          </a:p>
          <a:p>
            <a:pPr marL="685800" indent="-685800">
              <a:buFont typeface="Arial" panose="020B0604020202020204" pitchFamily="34" charset="0"/>
              <a:buChar char="•"/>
            </a:pPr>
            <a:r>
              <a:rPr lang="nl-NL" sz="4000" dirty="0">
                <a:latin typeface="Calibri" panose="020F0502020204030204" pitchFamily="34" charset="0"/>
                <a:cs typeface="Calibri" panose="020F0502020204030204" pitchFamily="34" charset="0"/>
              </a:rPr>
              <a:t>Onderzoeken</a:t>
            </a:r>
          </a:p>
          <a:p>
            <a:pPr marL="685800" indent="-685800">
              <a:buFont typeface="Arial" panose="020B0604020202020204" pitchFamily="34" charset="0"/>
              <a:buChar char="•"/>
            </a:pPr>
            <a:r>
              <a:rPr lang="nl-NL" sz="4000" dirty="0">
                <a:latin typeface="Calibri" panose="020F0502020204030204" pitchFamily="34" charset="0"/>
                <a:cs typeface="Calibri" panose="020F0502020204030204" pitchFamily="34" charset="0"/>
              </a:rPr>
              <a:t>Tweede bijeenkomst</a:t>
            </a:r>
          </a:p>
          <a:p>
            <a:pPr marL="685800" indent="-685800">
              <a:buFont typeface="Arial" panose="020B0604020202020204" pitchFamily="34" charset="0"/>
              <a:buChar char="•"/>
            </a:pPr>
            <a:endParaRPr lang="nl-NL" dirty="0"/>
          </a:p>
          <a:p>
            <a:pPr marL="685800" indent="-685800">
              <a:buFont typeface="Arial" panose="020B0604020202020204" pitchFamily="34" charset="0"/>
              <a:buChar char="•"/>
            </a:pPr>
            <a:endParaRPr lang="nl-NL" dirty="0"/>
          </a:p>
          <a:p>
            <a:pPr marL="0" indent="0"/>
            <a:endParaRPr lang="nl-NL" dirty="0"/>
          </a:p>
          <a:p>
            <a:endParaRPr lang="nl-NL" dirty="0"/>
          </a:p>
        </p:txBody>
      </p:sp>
      <p:grpSp>
        <p:nvGrpSpPr>
          <p:cNvPr id="4" name="Groep 3">
            <a:extLst>
              <a:ext uri="{FF2B5EF4-FFF2-40B4-BE49-F238E27FC236}">
                <a16:creationId xmlns:a16="http://schemas.microsoft.com/office/drawing/2014/main" id="{32638418-242F-4221-8143-CAECA95F7B22}"/>
              </a:ext>
            </a:extLst>
          </p:cNvPr>
          <p:cNvGrpSpPr/>
          <p:nvPr/>
        </p:nvGrpSpPr>
        <p:grpSpPr>
          <a:xfrm>
            <a:off x="2135484" y="10816824"/>
            <a:ext cx="20111443" cy="2915741"/>
            <a:chOff x="433485" y="10512202"/>
            <a:chExt cx="23517030" cy="4158083"/>
          </a:xfrm>
        </p:grpSpPr>
        <p:pic>
          <p:nvPicPr>
            <p:cNvPr id="5" name="Picture 2" descr="Kanteel Kinderopvang (@Kanteel) | Twitter">
              <a:extLst>
                <a:ext uri="{FF2B5EF4-FFF2-40B4-BE49-F238E27FC236}">
                  <a16:creationId xmlns:a16="http://schemas.microsoft.com/office/drawing/2014/main" id="{9B1F9283-090C-472B-B90E-31BEB06C8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720" y="10512202"/>
              <a:ext cx="4158083" cy="4158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52D85D4-1802-4FEA-A783-142285C56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594" y="11676144"/>
              <a:ext cx="4158082" cy="136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2CB96CCA-D079-4E7E-AFE3-DB1C8456B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7465" y="11828030"/>
              <a:ext cx="3833050" cy="10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Kiem Opvang &amp;gt; Home">
              <a:extLst>
                <a:ext uri="{FF2B5EF4-FFF2-40B4-BE49-F238E27FC236}">
                  <a16:creationId xmlns:a16="http://schemas.microsoft.com/office/drawing/2014/main" id="{10462BAB-6996-4848-8A9C-69E08D7110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85" y="11131907"/>
              <a:ext cx="4583112" cy="1966169"/>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D1D1B99C-BB73-4046-8A11-C11F82CFCA34}"/>
                </a:ext>
              </a:extLst>
            </p:cNvPr>
            <p:cNvPicPr>
              <a:picLocks noChangeAspect="1"/>
            </p:cNvPicPr>
            <p:nvPr/>
          </p:nvPicPr>
          <p:blipFill>
            <a:blip r:embed="rId7"/>
            <a:stretch>
              <a:fillRect/>
            </a:stretch>
          </p:blipFill>
          <p:spPr>
            <a:xfrm>
              <a:off x="14910136" y="10512202"/>
              <a:ext cx="4695035" cy="2631655"/>
            </a:xfrm>
            <a:prstGeom prst="rect">
              <a:avLst/>
            </a:prstGeom>
          </p:spPr>
        </p:pic>
      </p:grpSp>
    </p:spTree>
    <p:extLst>
      <p:ext uri="{BB962C8B-B14F-4D97-AF65-F5344CB8AC3E}">
        <p14:creationId xmlns:p14="http://schemas.microsoft.com/office/powerpoint/2010/main" val="2994240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6B0FE66-D8BA-4F59-9357-AA0CB579615F}"/>
              </a:ext>
            </a:extLst>
          </p:cNvPr>
          <p:cNvPicPr>
            <a:picLocks noChangeAspect="1"/>
          </p:cNvPicPr>
          <p:nvPr/>
        </p:nvPicPr>
        <p:blipFill>
          <a:blip r:embed="rId3">
            <a:alphaModFix amt="20000"/>
          </a:blip>
          <a:stretch>
            <a:fillRect/>
          </a:stretch>
        </p:blipFill>
        <p:spPr>
          <a:xfrm>
            <a:off x="0" y="-2502099"/>
            <a:ext cx="24384000" cy="17234302"/>
          </a:xfrm>
          <a:prstGeom prst="rect">
            <a:avLst/>
          </a:prstGeom>
        </p:spPr>
      </p:pic>
      <p:pic>
        <p:nvPicPr>
          <p:cNvPr id="1026" name="Picture 2">
            <a:extLst>
              <a:ext uri="{FF2B5EF4-FFF2-40B4-BE49-F238E27FC236}">
                <a16:creationId xmlns:a16="http://schemas.microsoft.com/office/drawing/2014/main" id="{E5A58EC9-752D-45A7-B555-337968BE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4651" y="10924858"/>
            <a:ext cx="6229350" cy="296259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F01E46F-6707-449B-9EAE-6F1343174325}"/>
              </a:ext>
            </a:extLst>
          </p:cNvPr>
          <p:cNvSpPr>
            <a:spLocks noGrp="1"/>
          </p:cNvSpPr>
          <p:nvPr>
            <p:ph type="ctrTitle"/>
          </p:nvPr>
        </p:nvSpPr>
        <p:spPr>
          <a:xfrm>
            <a:off x="3048000" y="1387477"/>
            <a:ext cx="18288000" cy="2063114"/>
          </a:xfrm>
        </p:spPr>
        <p:txBody>
          <a:bodyPr/>
          <a:lstStyle/>
          <a:p>
            <a:r>
              <a:rPr lang="nl-NL" dirty="0"/>
              <a:t>Ambitie IKC West</a:t>
            </a:r>
          </a:p>
        </p:txBody>
      </p:sp>
      <p:sp>
        <p:nvSpPr>
          <p:cNvPr id="3" name="Ondertitel 2">
            <a:extLst>
              <a:ext uri="{FF2B5EF4-FFF2-40B4-BE49-F238E27FC236}">
                <a16:creationId xmlns:a16="http://schemas.microsoft.com/office/drawing/2014/main" id="{30C1EA7D-8A74-47F8-A82D-03CAF090CE55}"/>
              </a:ext>
            </a:extLst>
          </p:cNvPr>
          <p:cNvSpPr>
            <a:spLocks noGrp="1"/>
          </p:cNvSpPr>
          <p:nvPr>
            <p:ph type="subTitle" idx="1"/>
          </p:nvPr>
        </p:nvSpPr>
        <p:spPr>
          <a:xfrm>
            <a:off x="3048000" y="4210051"/>
            <a:ext cx="18288000" cy="8118474"/>
          </a:xfrm>
        </p:spPr>
        <p:txBody>
          <a:bodyPr>
            <a:normAutofit/>
          </a:bodyPr>
          <a:lstStyle/>
          <a:p>
            <a:pPr algn="l"/>
            <a:r>
              <a:rPr lang="nl-NL" sz="8800" dirty="0">
                <a:latin typeface="Calibri" panose="020F0502020204030204" pitchFamily="34" charset="0"/>
                <a:ea typeface="Calibri" panose="020F0502020204030204" pitchFamily="34" charset="0"/>
                <a:cs typeface="Times New Roman" panose="02020603050405020304" pitchFamily="18" charset="0"/>
              </a:rPr>
              <a:t>Het ontwikkelen van één kindcentrum   (Onderwijs en Opvang) in een nieuw gebouw voor kinderen van 0 tot 13 jaar in Uden-West. </a:t>
            </a:r>
          </a:p>
          <a:p>
            <a:pPr algn="l"/>
            <a:endParaRPr lang="nl-NL" sz="7200" dirty="0"/>
          </a:p>
        </p:txBody>
      </p:sp>
      <p:pic>
        <p:nvPicPr>
          <p:cNvPr id="6" name="Picture 2" descr="Home">
            <a:extLst>
              <a:ext uri="{FF2B5EF4-FFF2-40B4-BE49-F238E27FC236}">
                <a16:creationId xmlns:a16="http://schemas.microsoft.com/office/drawing/2014/main" id="{BB9EAE8E-D3B9-4030-A60A-32DA16FA8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916" y="10539616"/>
            <a:ext cx="47625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215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6B0FE66-D8BA-4F59-9357-AA0CB579615F}"/>
              </a:ext>
            </a:extLst>
          </p:cNvPr>
          <p:cNvPicPr>
            <a:picLocks noChangeAspect="1"/>
          </p:cNvPicPr>
          <p:nvPr/>
        </p:nvPicPr>
        <p:blipFill>
          <a:blip r:embed="rId3">
            <a:alphaModFix amt="20000"/>
          </a:blip>
          <a:stretch>
            <a:fillRect/>
          </a:stretch>
        </p:blipFill>
        <p:spPr>
          <a:xfrm>
            <a:off x="0" y="-2502099"/>
            <a:ext cx="24384000" cy="17234302"/>
          </a:xfrm>
          <a:prstGeom prst="rect">
            <a:avLst/>
          </a:prstGeom>
        </p:spPr>
      </p:pic>
      <p:pic>
        <p:nvPicPr>
          <p:cNvPr id="1026" name="Picture 2">
            <a:extLst>
              <a:ext uri="{FF2B5EF4-FFF2-40B4-BE49-F238E27FC236}">
                <a16:creationId xmlns:a16="http://schemas.microsoft.com/office/drawing/2014/main" id="{E5A58EC9-752D-45A7-B555-337968BE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4651" y="10924858"/>
            <a:ext cx="6229350" cy="296259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F01E46F-6707-449B-9EAE-6F1343174325}"/>
              </a:ext>
            </a:extLst>
          </p:cNvPr>
          <p:cNvSpPr>
            <a:spLocks noGrp="1"/>
          </p:cNvSpPr>
          <p:nvPr>
            <p:ph type="ctrTitle"/>
          </p:nvPr>
        </p:nvSpPr>
        <p:spPr>
          <a:xfrm>
            <a:off x="3048000" y="1387477"/>
            <a:ext cx="18288000" cy="2063114"/>
          </a:xfrm>
        </p:spPr>
        <p:txBody>
          <a:bodyPr/>
          <a:lstStyle/>
          <a:p>
            <a:r>
              <a:rPr lang="nl-NL" dirty="0"/>
              <a:t>Wat willen we..</a:t>
            </a:r>
          </a:p>
        </p:txBody>
      </p:sp>
      <p:sp>
        <p:nvSpPr>
          <p:cNvPr id="3" name="Ondertitel 2">
            <a:extLst>
              <a:ext uri="{FF2B5EF4-FFF2-40B4-BE49-F238E27FC236}">
                <a16:creationId xmlns:a16="http://schemas.microsoft.com/office/drawing/2014/main" id="{30C1EA7D-8A74-47F8-A82D-03CAF090CE55}"/>
              </a:ext>
            </a:extLst>
          </p:cNvPr>
          <p:cNvSpPr>
            <a:spLocks noGrp="1"/>
          </p:cNvSpPr>
          <p:nvPr>
            <p:ph type="subTitle" idx="1"/>
          </p:nvPr>
        </p:nvSpPr>
        <p:spPr>
          <a:xfrm>
            <a:off x="3048000" y="4210051"/>
            <a:ext cx="18288000" cy="8118474"/>
          </a:xfrm>
        </p:spPr>
        <p:txBody>
          <a:bodyPr>
            <a:normAutofit/>
          </a:bodyPr>
          <a:lstStyle/>
          <a:p>
            <a:pPr algn="l"/>
            <a:r>
              <a:rPr lang="nl-NL" sz="8800" dirty="0">
                <a:latin typeface="Calibri" panose="020F0502020204030204" pitchFamily="34" charset="0"/>
                <a:ea typeface="Calibri" panose="020F0502020204030204" pitchFamily="34" charset="0"/>
                <a:cs typeface="Times New Roman" panose="02020603050405020304" pitchFamily="18" charset="0"/>
              </a:rPr>
              <a:t>Het ontwikkelen van één kindcentrum   (Onderwijs en Opvang) in een nieuw gebouw voor kinderen van 0 tot 13 jaar in Uden-West. </a:t>
            </a:r>
          </a:p>
          <a:p>
            <a:pPr algn="l"/>
            <a:endParaRPr lang="nl-NL" sz="7200" dirty="0"/>
          </a:p>
        </p:txBody>
      </p:sp>
      <p:pic>
        <p:nvPicPr>
          <p:cNvPr id="6" name="Picture 2" descr="Home">
            <a:extLst>
              <a:ext uri="{FF2B5EF4-FFF2-40B4-BE49-F238E27FC236}">
                <a16:creationId xmlns:a16="http://schemas.microsoft.com/office/drawing/2014/main" id="{BB9EAE8E-D3B9-4030-A60A-32DA16FA8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916" y="10539616"/>
            <a:ext cx="47625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tekst&#10;&#10;Automatisch gegenereerde beschrijving">
            <a:extLst>
              <a:ext uri="{FF2B5EF4-FFF2-40B4-BE49-F238E27FC236}">
                <a16:creationId xmlns:a16="http://schemas.microsoft.com/office/drawing/2014/main" id="{0AEE3D9A-A5F8-4694-A99F-5171D1D90D72}"/>
              </a:ext>
            </a:extLst>
          </p:cNvPr>
          <p:cNvPicPr>
            <a:picLocks noChangeAspect="1"/>
          </p:cNvPicPr>
          <p:nvPr/>
        </p:nvPicPr>
        <p:blipFill rotWithShape="1">
          <a:blip r:embed="rId6">
            <a:extLst>
              <a:ext uri="{28A0092B-C50C-407E-A947-70E740481C1C}">
                <a14:useLocalDpi xmlns:a14="http://schemas.microsoft.com/office/drawing/2010/main" val="0"/>
              </a:ext>
            </a:extLst>
          </a:blip>
          <a:srcRect l="5833" t="7301" r="8095" b="11270"/>
          <a:stretch/>
        </p:blipFill>
        <p:spPr>
          <a:xfrm>
            <a:off x="1959429" y="-527843"/>
            <a:ext cx="20682858" cy="14675390"/>
          </a:xfrm>
          <a:prstGeom prst="rect">
            <a:avLst/>
          </a:prstGeom>
        </p:spPr>
      </p:pic>
    </p:spTree>
    <p:extLst>
      <p:ext uri="{BB962C8B-B14F-4D97-AF65-F5344CB8AC3E}">
        <p14:creationId xmlns:p14="http://schemas.microsoft.com/office/powerpoint/2010/main" val="1839166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6B0FE66-D8BA-4F59-9357-AA0CB579615F}"/>
              </a:ext>
            </a:extLst>
          </p:cNvPr>
          <p:cNvPicPr>
            <a:picLocks noChangeAspect="1"/>
          </p:cNvPicPr>
          <p:nvPr/>
        </p:nvPicPr>
        <p:blipFill>
          <a:blip r:embed="rId3">
            <a:alphaModFix amt="20000"/>
          </a:blip>
          <a:stretch>
            <a:fillRect/>
          </a:stretch>
        </p:blipFill>
        <p:spPr>
          <a:xfrm>
            <a:off x="0" y="-2502099"/>
            <a:ext cx="24384000" cy="17234302"/>
          </a:xfrm>
          <a:prstGeom prst="rect">
            <a:avLst/>
          </a:prstGeom>
        </p:spPr>
      </p:pic>
      <p:pic>
        <p:nvPicPr>
          <p:cNvPr id="1026" name="Picture 2">
            <a:extLst>
              <a:ext uri="{FF2B5EF4-FFF2-40B4-BE49-F238E27FC236}">
                <a16:creationId xmlns:a16="http://schemas.microsoft.com/office/drawing/2014/main" id="{E5A58EC9-752D-45A7-B555-337968BE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4651" y="10924858"/>
            <a:ext cx="6229350" cy="296259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F01E46F-6707-449B-9EAE-6F1343174325}"/>
              </a:ext>
            </a:extLst>
          </p:cNvPr>
          <p:cNvSpPr>
            <a:spLocks noGrp="1"/>
          </p:cNvSpPr>
          <p:nvPr>
            <p:ph type="ctrTitle"/>
          </p:nvPr>
        </p:nvSpPr>
        <p:spPr>
          <a:xfrm>
            <a:off x="3048000" y="1387477"/>
            <a:ext cx="18288000" cy="2063114"/>
          </a:xfrm>
        </p:spPr>
        <p:txBody>
          <a:bodyPr>
            <a:normAutofit/>
          </a:bodyPr>
          <a:lstStyle/>
          <a:p>
            <a:r>
              <a:rPr lang="nl-NL" dirty="0"/>
              <a:t>Twee organisaties worden één</a:t>
            </a:r>
          </a:p>
        </p:txBody>
      </p:sp>
      <p:sp>
        <p:nvSpPr>
          <p:cNvPr id="3" name="Ondertitel 2">
            <a:extLst>
              <a:ext uri="{FF2B5EF4-FFF2-40B4-BE49-F238E27FC236}">
                <a16:creationId xmlns:a16="http://schemas.microsoft.com/office/drawing/2014/main" id="{30C1EA7D-8A74-47F8-A82D-03CAF090CE55}"/>
              </a:ext>
            </a:extLst>
          </p:cNvPr>
          <p:cNvSpPr>
            <a:spLocks noGrp="1"/>
          </p:cNvSpPr>
          <p:nvPr>
            <p:ph type="subTitle" idx="1"/>
          </p:nvPr>
        </p:nvSpPr>
        <p:spPr>
          <a:xfrm>
            <a:off x="3048000" y="4210051"/>
            <a:ext cx="18288000" cy="8118474"/>
          </a:xfrm>
        </p:spPr>
        <p:txBody>
          <a:bodyPr>
            <a:normAutofit/>
          </a:bodyPr>
          <a:lstStyle/>
          <a:p>
            <a:pPr algn="l">
              <a:lnSpc>
                <a:spcPct val="107000"/>
              </a:lnSpc>
              <a:spcAft>
                <a:spcPts val="1600"/>
              </a:spcAft>
            </a:pPr>
            <a:r>
              <a:rPr lang="nl-NL" sz="6400" dirty="0">
                <a:latin typeface="Calibri" panose="020F0502020204030204" pitchFamily="34" charset="0"/>
                <a:ea typeface="Calibri" panose="020F0502020204030204" pitchFamily="34" charset="0"/>
                <a:cs typeface="Times New Roman" panose="02020603050405020304" pitchFamily="18" charset="0"/>
              </a:rPr>
              <a:t>Alles wat we samen kunnen doen, doen we samen. Dit geldt voor de onderwijspartners én voor de opvangpartners. </a:t>
            </a:r>
          </a:p>
          <a:p>
            <a:pPr algn="l">
              <a:lnSpc>
                <a:spcPct val="107000"/>
              </a:lnSpc>
              <a:spcAft>
                <a:spcPts val="1600"/>
              </a:spcAft>
            </a:pPr>
            <a:r>
              <a:rPr lang="nl-NL" sz="5600" dirty="0">
                <a:latin typeface="Calibri" panose="020F0502020204030204" pitchFamily="34" charset="0"/>
                <a:ea typeface="Calibri" panose="020F0502020204030204" pitchFamily="34" charset="0"/>
                <a:cs typeface="Times New Roman" panose="02020603050405020304" pitchFamily="18" charset="0"/>
              </a:rPr>
              <a:t>Het gebouw moet dermate flexibel zijn, dat het in de loop van de jaren ook andere functies moet kunnen vervullen (dus twee scholen apart, of twee stromingen, of een geheel)</a:t>
            </a:r>
            <a:endParaRPr lang="nl-NL" sz="9600" dirty="0"/>
          </a:p>
        </p:txBody>
      </p:sp>
      <p:pic>
        <p:nvPicPr>
          <p:cNvPr id="6" name="Picture 2" descr="Home">
            <a:extLst>
              <a:ext uri="{FF2B5EF4-FFF2-40B4-BE49-F238E27FC236}">
                <a16:creationId xmlns:a16="http://schemas.microsoft.com/office/drawing/2014/main" id="{2B6F17DD-A00A-4D02-A1D4-98539962DB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916" y="10539616"/>
            <a:ext cx="47625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952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6B0FE66-D8BA-4F59-9357-AA0CB579615F}"/>
              </a:ext>
            </a:extLst>
          </p:cNvPr>
          <p:cNvPicPr>
            <a:picLocks noChangeAspect="1"/>
          </p:cNvPicPr>
          <p:nvPr/>
        </p:nvPicPr>
        <p:blipFill>
          <a:blip r:embed="rId3">
            <a:alphaModFix amt="20000"/>
          </a:blip>
          <a:stretch>
            <a:fillRect/>
          </a:stretch>
        </p:blipFill>
        <p:spPr>
          <a:xfrm>
            <a:off x="0" y="-2502099"/>
            <a:ext cx="24384000" cy="17234302"/>
          </a:xfrm>
          <a:prstGeom prst="rect">
            <a:avLst/>
          </a:prstGeom>
        </p:spPr>
      </p:pic>
      <p:pic>
        <p:nvPicPr>
          <p:cNvPr id="1026" name="Picture 2">
            <a:extLst>
              <a:ext uri="{FF2B5EF4-FFF2-40B4-BE49-F238E27FC236}">
                <a16:creationId xmlns:a16="http://schemas.microsoft.com/office/drawing/2014/main" id="{E5A58EC9-752D-45A7-B555-337968BE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4651" y="10924858"/>
            <a:ext cx="6229350" cy="296259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F01E46F-6707-449B-9EAE-6F1343174325}"/>
              </a:ext>
            </a:extLst>
          </p:cNvPr>
          <p:cNvSpPr>
            <a:spLocks noGrp="1"/>
          </p:cNvSpPr>
          <p:nvPr>
            <p:ph type="ctrTitle"/>
          </p:nvPr>
        </p:nvSpPr>
        <p:spPr>
          <a:xfrm>
            <a:off x="3048000" y="1387477"/>
            <a:ext cx="18288000" cy="2063114"/>
          </a:xfrm>
        </p:spPr>
        <p:txBody>
          <a:bodyPr/>
          <a:lstStyle/>
          <a:p>
            <a:r>
              <a:rPr lang="nl-NL" dirty="0"/>
              <a:t>Ontwerp in clusters (1)</a:t>
            </a:r>
          </a:p>
        </p:txBody>
      </p:sp>
      <p:sp>
        <p:nvSpPr>
          <p:cNvPr id="3" name="Ondertitel 2">
            <a:extLst>
              <a:ext uri="{FF2B5EF4-FFF2-40B4-BE49-F238E27FC236}">
                <a16:creationId xmlns:a16="http://schemas.microsoft.com/office/drawing/2014/main" id="{30C1EA7D-8A74-47F8-A82D-03CAF090CE55}"/>
              </a:ext>
            </a:extLst>
          </p:cNvPr>
          <p:cNvSpPr>
            <a:spLocks noGrp="1"/>
          </p:cNvSpPr>
          <p:nvPr>
            <p:ph type="subTitle" idx="1"/>
          </p:nvPr>
        </p:nvSpPr>
        <p:spPr>
          <a:xfrm>
            <a:off x="3048000" y="4210051"/>
            <a:ext cx="18288000" cy="8118474"/>
          </a:xfrm>
        </p:spPr>
        <p:txBody>
          <a:bodyPr>
            <a:normAutofit/>
          </a:bodyPr>
          <a:lstStyle/>
          <a:p>
            <a:pPr algn="l">
              <a:lnSpc>
                <a:spcPct val="107000"/>
              </a:lnSpc>
              <a:spcAft>
                <a:spcPts val="1600"/>
              </a:spcAft>
            </a:pPr>
            <a:r>
              <a:rPr lang="nl-NL" sz="7200" dirty="0">
                <a:latin typeface="Calibri" panose="020F0502020204030204" pitchFamily="34" charset="0"/>
                <a:ea typeface="Calibri" panose="020F0502020204030204" pitchFamily="34" charset="0"/>
                <a:cs typeface="Times New Roman" panose="02020603050405020304" pitchFamily="18" charset="0"/>
              </a:rPr>
              <a:t>We werken in clusters met twee of drie groepsruimten en leerpleinen die met elkaar verbonden zijn. Op de begane grond is er BSO en zijn er ook mogelijkheden voor wijk- en buurtactiviteiten. </a:t>
            </a:r>
            <a:endParaRPr lang="nl-NL" sz="16000" dirty="0"/>
          </a:p>
        </p:txBody>
      </p:sp>
      <p:pic>
        <p:nvPicPr>
          <p:cNvPr id="6" name="Picture 2" descr="Home">
            <a:extLst>
              <a:ext uri="{FF2B5EF4-FFF2-40B4-BE49-F238E27FC236}">
                <a16:creationId xmlns:a16="http://schemas.microsoft.com/office/drawing/2014/main" id="{A09F6E08-B88F-4F86-BDAE-93F3EC9A5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916" y="10539616"/>
            <a:ext cx="47625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581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6B0FE66-D8BA-4F59-9357-AA0CB579615F}"/>
              </a:ext>
            </a:extLst>
          </p:cNvPr>
          <p:cNvPicPr>
            <a:picLocks noChangeAspect="1"/>
          </p:cNvPicPr>
          <p:nvPr/>
        </p:nvPicPr>
        <p:blipFill>
          <a:blip r:embed="rId3">
            <a:alphaModFix amt="20000"/>
          </a:blip>
          <a:stretch>
            <a:fillRect/>
          </a:stretch>
        </p:blipFill>
        <p:spPr>
          <a:xfrm>
            <a:off x="0" y="-2502099"/>
            <a:ext cx="24384000" cy="17234302"/>
          </a:xfrm>
          <a:prstGeom prst="rect">
            <a:avLst/>
          </a:prstGeom>
        </p:spPr>
      </p:pic>
      <p:pic>
        <p:nvPicPr>
          <p:cNvPr id="1026" name="Picture 2">
            <a:extLst>
              <a:ext uri="{FF2B5EF4-FFF2-40B4-BE49-F238E27FC236}">
                <a16:creationId xmlns:a16="http://schemas.microsoft.com/office/drawing/2014/main" id="{E5A58EC9-752D-45A7-B555-337968BE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4651" y="10924858"/>
            <a:ext cx="6229350" cy="2962592"/>
          </a:xfrm>
          <a:prstGeom prst="rect">
            <a:avLst/>
          </a:prstGeom>
          <a:noFill/>
          <a:extLst>
            <a:ext uri="{909E8E84-426E-40DD-AFC4-6F175D3DCCD1}">
              <a14:hiddenFill xmlns:a14="http://schemas.microsoft.com/office/drawing/2010/main">
                <a:solidFill>
                  <a:srgbClr val="FFFFFF"/>
                </a:solidFill>
              </a14:hiddenFill>
            </a:ext>
          </a:extLst>
        </p:spPr>
      </p:pic>
      <p:sp>
        <p:nvSpPr>
          <p:cNvPr id="3" name="Ondertitel 2">
            <a:extLst>
              <a:ext uri="{FF2B5EF4-FFF2-40B4-BE49-F238E27FC236}">
                <a16:creationId xmlns:a16="http://schemas.microsoft.com/office/drawing/2014/main" id="{30C1EA7D-8A74-47F8-A82D-03CAF090CE55}"/>
              </a:ext>
            </a:extLst>
          </p:cNvPr>
          <p:cNvSpPr>
            <a:spLocks noGrp="1"/>
          </p:cNvSpPr>
          <p:nvPr>
            <p:ph type="subTitle" idx="1"/>
          </p:nvPr>
        </p:nvSpPr>
        <p:spPr>
          <a:xfrm>
            <a:off x="3048000" y="4210051"/>
            <a:ext cx="18288000" cy="8118474"/>
          </a:xfrm>
        </p:spPr>
        <p:txBody>
          <a:bodyPr>
            <a:normAutofit/>
          </a:bodyPr>
          <a:lstStyle/>
          <a:p>
            <a:pPr algn="l">
              <a:lnSpc>
                <a:spcPct val="107000"/>
              </a:lnSpc>
              <a:spcAft>
                <a:spcPts val="1600"/>
              </a:spcAft>
            </a:pPr>
            <a:endParaRPr lang="nl-NL" sz="7200" dirty="0"/>
          </a:p>
        </p:txBody>
      </p:sp>
      <p:pic>
        <p:nvPicPr>
          <p:cNvPr id="6" name="Picture 2" descr="Home">
            <a:extLst>
              <a:ext uri="{FF2B5EF4-FFF2-40B4-BE49-F238E27FC236}">
                <a16:creationId xmlns:a16="http://schemas.microsoft.com/office/drawing/2014/main" id="{A09F6E08-B88F-4F86-BDAE-93F3EC9A5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916" y="10539616"/>
            <a:ext cx="47625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A50D7305-3435-4D35-93CF-028A371DA58C}"/>
              </a:ext>
            </a:extLst>
          </p:cNvPr>
          <p:cNvPicPr>
            <a:picLocks noChangeAspect="1"/>
          </p:cNvPicPr>
          <p:nvPr/>
        </p:nvPicPr>
        <p:blipFill>
          <a:blip r:embed="rId6"/>
          <a:stretch>
            <a:fillRect/>
          </a:stretch>
        </p:blipFill>
        <p:spPr>
          <a:xfrm>
            <a:off x="1319674" y="467138"/>
            <a:ext cx="15515304" cy="14265064"/>
          </a:xfrm>
          <a:prstGeom prst="rect">
            <a:avLst/>
          </a:prstGeom>
        </p:spPr>
      </p:pic>
      <p:sp>
        <p:nvSpPr>
          <p:cNvPr id="2" name="Titel 1">
            <a:extLst>
              <a:ext uri="{FF2B5EF4-FFF2-40B4-BE49-F238E27FC236}">
                <a16:creationId xmlns:a16="http://schemas.microsoft.com/office/drawing/2014/main" id="{3F01E46F-6707-449B-9EAE-6F1343174325}"/>
              </a:ext>
            </a:extLst>
          </p:cNvPr>
          <p:cNvSpPr>
            <a:spLocks noGrp="1"/>
          </p:cNvSpPr>
          <p:nvPr>
            <p:ph type="ctrTitle"/>
          </p:nvPr>
        </p:nvSpPr>
        <p:spPr>
          <a:xfrm>
            <a:off x="7325742" y="11044873"/>
            <a:ext cx="18288000" cy="2063114"/>
          </a:xfrm>
        </p:spPr>
        <p:txBody>
          <a:bodyPr/>
          <a:lstStyle/>
          <a:p>
            <a:r>
              <a:rPr lang="nl-NL" dirty="0"/>
              <a:t>Benedenverdieping</a:t>
            </a:r>
          </a:p>
        </p:txBody>
      </p:sp>
    </p:spTree>
    <p:extLst>
      <p:ext uri="{BB962C8B-B14F-4D97-AF65-F5344CB8AC3E}">
        <p14:creationId xmlns:p14="http://schemas.microsoft.com/office/powerpoint/2010/main" val="1537518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6B0FE66-D8BA-4F59-9357-AA0CB579615F}"/>
              </a:ext>
            </a:extLst>
          </p:cNvPr>
          <p:cNvPicPr>
            <a:picLocks noChangeAspect="1"/>
          </p:cNvPicPr>
          <p:nvPr/>
        </p:nvPicPr>
        <p:blipFill>
          <a:blip r:embed="rId3">
            <a:alphaModFix amt="20000"/>
          </a:blip>
          <a:stretch>
            <a:fillRect/>
          </a:stretch>
        </p:blipFill>
        <p:spPr>
          <a:xfrm>
            <a:off x="0" y="-2502099"/>
            <a:ext cx="24384000" cy="17234302"/>
          </a:xfrm>
          <a:prstGeom prst="rect">
            <a:avLst/>
          </a:prstGeom>
        </p:spPr>
      </p:pic>
      <p:pic>
        <p:nvPicPr>
          <p:cNvPr id="1026" name="Picture 2">
            <a:extLst>
              <a:ext uri="{FF2B5EF4-FFF2-40B4-BE49-F238E27FC236}">
                <a16:creationId xmlns:a16="http://schemas.microsoft.com/office/drawing/2014/main" id="{E5A58EC9-752D-45A7-B555-337968BE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4651" y="10924858"/>
            <a:ext cx="6229350" cy="296259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F01E46F-6707-449B-9EAE-6F1343174325}"/>
              </a:ext>
            </a:extLst>
          </p:cNvPr>
          <p:cNvSpPr>
            <a:spLocks noGrp="1"/>
          </p:cNvSpPr>
          <p:nvPr>
            <p:ph type="ctrTitle"/>
          </p:nvPr>
        </p:nvSpPr>
        <p:spPr>
          <a:xfrm>
            <a:off x="3048000" y="1387477"/>
            <a:ext cx="18288000" cy="2063114"/>
          </a:xfrm>
        </p:spPr>
        <p:txBody>
          <a:bodyPr/>
          <a:lstStyle/>
          <a:p>
            <a:r>
              <a:rPr lang="nl-NL" dirty="0"/>
              <a:t>Ontwerp </a:t>
            </a:r>
            <a:r>
              <a:rPr lang="nl-NL"/>
              <a:t>in clusters (2)</a:t>
            </a:r>
            <a:endParaRPr lang="nl-NL" dirty="0"/>
          </a:p>
        </p:txBody>
      </p:sp>
      <p:sp>
        <p:nvSpPr>
          <p:cNvPr id="3" name="Ondertitel 2">
            <a:extLst>
              <a:ext uri="{FF2B5EF4-FFF2-40B4-BE49-F238E27FC236}">
                <a16:creationId xmlns:a16="http://schemas.microsoft.com/office/drawing/2014/main" id="{30C1EA7D-8A74-47F8-A82D-03CAF090CE55}"/>
              </a:ext>
            </a:extLst>
          </p:cNvPr>
          <p:cNvSpPr>
            <a:spLocks noGrp="1"/>
          </p:cNvSpPr>
          <p:nvPr>
            <p:ph type="subTitle" idx="1"/>
          </p:nvPr>
        </p:nvSpPr>
        <p:spPr>
          <a:xfrm>
            <a:off x="3048000" y="4210051"/>
            <a:ext cx="18288000" cy="8118474"/>
          </a:xfrm>
        </p:spPr>
        <p:txBody>
          <a:bodyPr>
            <a:normAutofit/>
          </a:bodyPr>
          <a:lstStyle/>
          <a:p>
            <a:pPr algn="l">
              <a:lnSpc>
                <a:spcPct val="107000"/>
              </a:lnSpc>
              <a:spcAft>
                <a:spcPts val="1600"/>
              </a:spcAft>
            </a:pPr>
            <a:r>
              <a:rPr lang="nl-NL" sz="7200" dirty="0">
                <a:latin typeface="Calibri" panose="020F0502020204030204" pitchFamily="34" charset="0"/>
                <a:ea typeface="Calibri" panose="020F0502020204030204" pitchFamily="34" charset="0"/>
                <a:cs typeface="Times New Roman" panose="02020603050405020304" pitchFamily="18" charset="0"/>
              </a:rPr>
              <a:t>We werken in clusters met twee of drie groepsruimten en leerpleinen die met elkaar verbonden zijn. In een cluster zitten ook gezamenlijke functies als toiletblok, berging, spreekkamers en kantoren</a:t>
            </a:r>
            <a:endParaRPr lang="nl-NL" sz="7200" dirty="0"/>
          </a:p>
        </p:txBody>
      </p:sp>
      <p:pic>
        <p:nvPicPr>
          <p:cNvPr id="6" name="Picture 2" descr="Home">
            <a:extLst>
              <a:ext uri="{FF2B5EF4-FFF2-40B4-BE49-F238E27FC236}">
                <a16:creationId xmlns:a16="http://schemas.microsoft.com/office/drawing/2014/main" id="{A09F6E08-B88F-4F86-BDAE-93F3EC9A5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916" y="10539616"/>
            <a:ext cx="47625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7949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Office-thema">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thema">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0"/>
          <a:headEnd type="none" w="med" len="med"/>
          <a:tailEnd type="none" w="med" len="med"/>
        </a:ln>
        <a:effectLst>
          <a:outerShdw blurRad="25400" dist="12700" dir="5400000" algn="ctr" rotWithShape="0">
            <a:srgbClr val="000000">
              <a:alpha val="50000"/>
            </a:srgbClr>
          </a:outerShdw>
        </a:effectLst>
      </a:spPr>
      <a:bodyPr vert="horz" wrap="square" lIns="53578" tIns="53578" rIns="53578" bIns="53578"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nl-NL" sz="4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0"/>
          <a:headEnd type="none" w="med" len="med"/>
          <a:tailEnd type="none" w="med" len="med"/>
        </a:ln>
        <a:effectLst>
          <a:outerShdw blurRad="25400" dist="12700" dir="5400000" algn="ctr" rotWithShape="0">
            <a:srgbClr val="000000">
              <a:alpha val="50000"/>
            </a:srgbClr>
          </a:outerShdw>
        </a:effectLst>
      </a:spPr>
      <a:bodyPr vert="horz" wrap="square" lIns="53578" tIns="53578" rIns="53578" bIns="53578"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nl-NL" sz="4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Office-thema">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B3862BFA75F5448FFB69350B739FE8" ma:contentTypeVersion="5" ma:contentTypeDescription="Een nieuw document maken." ma:contentTypeScope="" ma:versionID="fa9880e1b9f8a68d147732567d789172">
  <xsd:schema xmlns:xsd="http://www.w3.org/2001/XMLSchema" xmlns:xs="http://www.w3.org/2001/XMLSchema" xmlns:p="http://schemas.microsoft.com/office/2006/metadata/properties" xmlns:ns3="aeb47552-bea2-42f2-87ba-a8d405fe6e43" xmlns:ns4="bbab56ab-d4e2-4c25-878a-76853029aaf6" targetNamespace="http://schemas.microsoft.com/office/2006/metadata/properties" ma:root="true" ma:fieldsID="f81a7c3afaece1b368f38831854836c7" ns3:_="" ns4:_="">
    <xsd:import namespace="aeb47552-bea2-42f2-87ba-a8d405fe6e43"/>
    <xsd:import namespace="bbab56ab-d4e2-4c25-878a-76853029aaf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b47552-bea2-42f2-87ba-a8d405fe6e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ab56ab-d4e2-4c25-878a-76853029aaf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BAED16-AA7E-4204-B551-D99DF0020E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b47552-bea2-42f2-87ba-a8d405fe6e43"/>
    <ds:schemaRef ds:uri="bbab56ab-d4e2-4c25-878a-76853029aa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1F81CD-9B54-492D-9E9F-293042F36E2A}">
  <ds:schemaRefs>
    <ds:schemaRef ds:uri="http://schemas.microsoft.com/sharepoint/v3/contenttype/forms"/>
  </ds:schemaRefs>
</ds:datastoreItem>
</file>

<file path=customXml/itemProps3.xml><?xml version="1.0" encoding="utf-8"?>
<ds:datastoreItem xmlns:ds="http://schemas.openxmlformats.org/officeDocument/2006/customXml" ds:itemID="{6A0C57D1-5166-447F-85AA-567E2025602E}">
  <ds:schemaRefs>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http://www.w3.org/XML/1998/namespace"/>
    <ds:schemaRef ds:uri="http://purl.org/dc/dcmitype/"/>
    <ds:schemaRef ds:uri="http://purl.org/dc/elements/1.1/"/>
    <ds:schemaRef ds:uri="bbab56ab-d4e2-4c25-878a-76853029aaf6"/>
    <ds:schemaRef ds:uri="aeb47552-bea2-42f2-87ba-a8d405fe6e4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165</TotalTime>
  <Words>1239</Words>
  <Application>Microsoft Office PowerPoint</Application>
  <PresentationFormat>Aangepast</PresentationFormat>
  <Paragraphs>100</Paragraphs>
  <Slides>20</Slides>
  <Notes>20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20</vt:i4>
      </vt:variant>
    </vt:vector>
  </HeadingPairs>
  <TitlesOfParts>
    <vt:vector size="26" baseType="lpstr">
      <vt:lpstr>Arial</vt:lpstr>
      <vt:lpstr>Avenir</vt:lpstr>
      <vt:lpstr>Calibri</vt:lpstr>
      <vt:lpstr>Courier New</vt:lpstr>
      <vt:lpstr>Helvetica Light</vt:lpstr>
      <vt:lpstr>1_Office-thema</vt:lpstr>
      <vt:lpstr>Nieuwbouw IKC West  Welkom</vt:lpstr>
      <vt:lpstr>Agenda</vt:lpstr>
      <vt:lpstr>Wat is er tot nu toe gedaan</vt:lpstr>
      <vt:lpstr>Ambitie IKC West</vt:lpstr>
      <vt:lpstr>Wat willen we..</vt:lpstr>
      <vt:lpstr>Twee organisaties worden één</vt:lpstr>
      <vt:lpstr>Ontwerp in clusters (1)</vt:lpstr>
      <vt:lpstr>Benedenverdieping</vt:lpstr>
      <vt:lpstr>Ontwerp in clusters (2)</vt:lpstr>
      <vt:lpstr>Bovenverdieping</vt:lpstr>
      <vt:lpstr> Foto huidige situatie</vt:lpstr>
      <vt:lpstr>          Ontwerp 1 (huidig model) </vt:lpstr>
      <vt:lpstr>          Ontwerp 2 (voorstel bewoners Annahof) </vt:lpstr>
      <vt:lpstr>    Ontwerp 3 (het voorkeursmodel/met alle elementen betrokkenen) </vt:lpstr>
      <vt:lpstr>             Verkeersafwikkeling</vt:lpstr>
      <vt:lpstr> In gesprek met elkaar over de ontwerpen en plaats opmerkingen op de  tekening      tafel 1 en 2  Ontwerp 1    tafel 3 en 4  Ontwerp 2    tafel 5 en 6  Ontwerp 3   </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dc:title>
  <dc:creator>Sjoerd Rutten</dc:creator>
  <cp:lastModifiedBy>Mirjam Heijster | Gemeente Maashorst</cp:lastModifiedBy>
  <cp:revision>434</cp:revision>
  <dcterms:modified xsi:type="dcterms:W3CDTF">2022-02-23T13:36:34Z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0x01010080B3862BFA75F5448FFB69350B739FE8</vt:lpwstr>
  </property>
</Properties>
</file>